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Raleway"/>
      <p:regular r:id="rId63"/>
      <p:bold r:id="rId64"/>
      <p:italic r:id="rId65"/>
      <p:boldItalic r:id="rId66"/>
    </p:embeddedFont>
    <p:embeddedFont>
      <p:font typeface="Lat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Lat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aleway-bold.fntdata"/><Relationship Id="rId63" Type="http://schemas.openxmlformats.org/officeDocument/2006/relationships/font" Target="fonts/Raleway-regular.fntdata"/><Relationship Id="rId22" Type="http://schemas.openxmlformats.org/officeDocument/2006/relationships/slide" Target="slides/slide17.xml"/><Relationship Id="rId66" Type="http://schemas.openxmlformats.org/officeDocument/2006/relationships/font" Target="fonts/Raleway-boldItalic.fntdata"/><Relationship Id="rId21" Type="http://schemas.openxmlformats.org/officeDocument/2006/relationships/slide" Target="slides/slide16.xml"/><Relationship Id="rId65" Type="http://schemas.openxmlformats.org/officeDocument/2006/relationships/font" Target="fonts/Raleway-italic.fntdata"/><Relationship Id="rId24" Type="http://schemas.openxmlformats.org/officeDocument/2006/relationships/slide" Target="slides/slide19.xml"/><Relationship Id="rId68" Type="http://schemas.openxmlformats.org/officeDocument/2006/relationships/font" Target="fonts/Lato-bold.fntdata"/><Relationship Id="rId23" Type="http://schemas.openxmlformats.org/officeDocument/2006/relationships/slide" Target="slides/slide18.xml"/><Relationship Id="rId67" Type="http://schemas.openxmlformats.org/officeDocument/2006/relationships/font" Target="fonts/Lato-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vhjreb\viuvewic</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Now to feed the deep learning model we require a huge amount of data.</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So the question arises how to we get the data?</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One possible answer could be the data scraping</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This approach sounds good but practically it is not suitable for our system</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But it has some problem associated with it which are….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p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p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9pPr>
          </a:lstStyle>
          <a:p/>
        </p:txBody>
      </p:sp>
      <p:sp>
        <p:nvSpPr>
          <p:cNvPr id="15" name="Google Shape;15;p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1pPr>
            <a:lvl2pPr lvl="1"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2pPr>
            <a:lvl3pPr lvl="2"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3pPr>
            <a:lvl4pPr lvl="3"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4pPr>
            <a:lvl5pPr lvl="4"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5pPr>
            <a:lvl6pPr lvl="5"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6pPr>
            <a:lvl7pPr lvl="6"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7pPr>
            <a:lvl8pPr lvl="7"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8pPr>
            <a:lvl9pPr lvl="8"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9pPr>
          </a:lstStyle>
          <a:p/>
        </p:txBody>
      </p:sp>
      <p:sp>
        <p:nvSpPr>
          <p:cNvPr id="16" name="Google Shape;16;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2" name="Shape 72"/>
        <p:cNvGrpSpPr/>
        <p:nvPr/>
      </p:nvGrpSpPr>
      <p:grpSpPr>
        <a:xfrm>
          <a:off x="0" y="0"/>
          <a:ext cx="0" cy="0"/>
          <a:chOff x="0" y="0"/>
          <a:chExt cx="0" cy="0"/>
        </a:xfrm>
      </p:grpSpPr>
      <p:sp>
        <p:nvSpPr>
          <p:cNvPr id="73" name="Google Shape;73;p11"/>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accent1"/>
              </a:buClr>
              <a:buSzPts val="1300"/>
              <a:buFont typeface="Lato"/>
              <a:buNone/>
              <a:defRPr b="0" i="0" sz="1300" u="none" cap="none" strike="noStrike">
                <a:solidFill>
                  <a:schemeClr val="accent1"/>
                </a:solidFill>
                <a:latin typeface="Lato"/>
                <a:ea typeface="Lato"/>
                <a:cs typeface="Lato"/>
                <a:sym typeface="Lato"/>
              </a:defRPr>
            </a:lvl1pPr>
          </a:lstStyle>
          <a:p/>
        </p:txBody>
      </p:sp>
      <p:sp>
        <p:nvSpPr>
          <p:cNvPr id="74" name="Google Shape;74;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5" name="Shape 75"/>
        <p:cNvGrpSpPr/>
        <p:nvPr/>
      </p:nvGrpSpPr>
      <p:grpSpPr>
        <a:xfrm>
          <a:off x="0" y="0"/>
          <a:ext cx="0" cy="0"/>
          <a:chOff x="0" y="0"/>
          <a:chExt cx="0" cy="0"/>
        </a:xfrm>
      </p:grpSpPr>
      <p:grpSp>
        <p:nvGrpSpPr>
          <p:cNvPr id="76" name="Google Shape;76;p12"/>
          <p:cNvGrpSpPr/>
          <p:nvPr/>
        </p:nvGrpSpPr>
        <p:grpSpPr>
          <a:xfrm>
            <a:off x="830392" y="4169130"/>
            <a:ext cx="745763" cy="45826"/>
            <a:chOff x="4580561" y="2589004"/>
            <a:chExt cx="1064464" cy="25200"/>
          </a:xfrm>
        </p:grpSpPr>
        <p:sp>
          <p:nvSpPr>
            <p:cNvPr id="77" name="Google Shape;77;p1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12"/>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9pPr>
          </a:lstStyle>
          <a:p>
            <a:r>
              <a:t>xx%</a:t>
            </a:r>
          </a:p>
        </p:txBody>
      </p:sp>
      <p:sp>
        <p:nvSpPr>
          <p:cNvPr id="80" name="Google Shape;80;p12"/>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1" name="Google Shape;81;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7" name="Shape 17"/>
        <p:cNvGrpSpPr/>
        <p:nvPr/>
      </p:nvGrpSpPr>
      <p:grpSpPr>
        <a:xfrm>
          <a:off x="0" y="0"/>
          <a:ext cx="0" cy="0"/>
          <a:chOff x="0" y="0"/>
          <a:chExt cx="0" cy="0"/>
        </a:xfrm>
      </p:grpSpPr>
      <p:sp>
        <p:nvSpPr>
          <p:cNvPr id="18" name="Google Shape;18;p3"/>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23" name="Google Shape;23;p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1pPr>
            <a:lvl2pPr lvl="1"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2pPr>
            <a:lvl3pPr lvl="2"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3pPr>
            <a:lvl4pPr lvl="3"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4pPr>
            <a:lvl5pPr lvl="4"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5pPr>
            <a:lvl6pPr lvl="5"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6pPr>
            <a:lvl7pPr lvl="6"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7pPr>
            <a:lvl8pPr lvl="7"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8pPr>
            <a:lvl9pPr lvl="8"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9pPr>
          </a:lstStyle>
          <a:p/>
        </p:txBody>
      </p:sp>
      <p:sp>
        <p:nvSpPr>
          <p:cNvPr id="24" name="Google Shape;24;p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25" name="Google Shape;25;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 name="Google Shape;28;p4"/>
          <p:cNvGrpSpPr/>
          <p:nvPr/>
        </p:nvGrpSpPr>
        <p:grpSpPr>
          <a:xfrm>
            <a:off x="830392" y="1191256"/>
            <a:ext cx="745763" cy="45826"/>
            <a:chOff x="4580561" y="2589004"/>
            <a:chExt cx="1064464" cy="25200"/>
          </a:xfrm>
        </p:grpSpPr>
        <p:sp>
          <p:nvSpPr>
            <p:cNvPr id="29" name="Google Shape;29;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 name="Google Shape;31;p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32" name="Google Shape;32;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3" name="Shape 33"/>
        <p:cNvGrpSpPr/>
        <p:nvPr/>
      </p:nvGrpSpPr>
      <p:grpSpPr>
        <a:xfrm>
          <a:off x="0" y="0"/>
          <a:ext cx="0" cy="0"/>
          <a:chOff x="0" y="0"/>
          <a:chExt cx="0" cy="0"/>
        </a:xfrm>
      </p:grpSpPr>
      <p:sp>
        <p:nvSpPr>
          <p:cNvPr id="34" name="Google Shape;34;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 name="Google Shape;35;p5"/>
          <p:cNvGrpSpPr/>
          <p:nvPr/>
        </p:nvGrpSpPr>
        <p:grpSpPr>
          <a:xfrm>
            <a:off x="830392" y="1191256"/>
            <a:ext cx="745763" cy="45826"/>
            <a:chOff x="4580561" y="2589004"/>
            <a:chExt cx="1064464" cy="25200"/>
          </a:xfrm>
        </p:grpSpPr>
        <p:sp>
          <p:nvSpPr>
            <p:cNvPr id="36" name="Google Shape;36;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39" name="Google Shape;39;p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40" name="Google Shape;40;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1" name="Shape 41"/>
        <p:cNvGrpSpPr/>
        <p:nvPr/>
      </p:nvGrpSpPr>
      <p:grpSpPr>
        <a:xfrm>
          <a:off x="0" y="0"/>
          <a:ext cx="0" cy="0"/>
          <a:chOff x="0" y="0"/>
          <a:chExt cx="0" cy="0"/>
        </a:xfrm>
      </p:grpSpPr>
      <p:sp>
        <p:nvSpPr>
          <p:cNvPr id="42" name="Google Shape;42;p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3" name="Shape 43"/>
        <p:cNvGrpSpPr/>
        <p:nvPr/>
      </p:nvGrpSpPr>
      <p:grpSpPr>
        <a:xfrm>
          <a:off x="0" y="0"/>
          <a:ext cx="0" cy="0"/>
          <a:chOff x="0" y="0"/>
          <a:chExt cx="0" cy="0"/>
        </a:xfrm>
      </p:grpSpPr>
      <p:sp>
        <p:nvSpPr>
          <p:cNvPr id="44" name="Google Shape;44;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 name="Google Shape;45;p7"/>
          <p:cNvGrpSpPr/>
          <p:nvPr/>
        </p:nvGrpSpPr>
        <p:grpSpPr>
          <a:xfrm>
            <a:off x="830392" y="1191256"/>
            <a:ext cx="745763" cy="45826"/>
            <a:chOff x="4580561" y="2589004"/>
            <a:chExt cx="1064464" cy="25200"/>
          </a:xfrm>
        </p:grpSpPr>
        <p:sp>
          <p:nvSpPr>
            <p:cNvPr id="46" name="Google Shape;46;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 name="Google Shape;48;p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49" name="Google Shape;49;p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50" name="Google Shape;50;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1" name="Shape 51"/>
        <p:cNvGrpSpPr/>
        <p:nvPr/>
      </p:nvGrpSpPr>
      <p:grpSpPr>
        <a:xfrm>
          <a:off x="0" y="0"/>
          <a:ext cx="0" cy="0"/>
          <a:chOff x="0" y="0"/>
          <a:chExt cx="0" cy="0"/>
        </a:xfrm>
      </p:grpSpPr>
      <p:sp>
        <p:nvSpPr>
          <p:cNvPr id="52" name="Google Shape;52;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 name="Google Shape;53;p8"/>
          <p:cNvGrpSpPr/>
          <p:nvPr/>
        </p:nvGrpSpPr>
        <p:grpSpPr>
          <a:xfrm>
            <a:off x="830392" y="1191256"/>
            <a:ext cx="745763" cy="45826"/>
            <a:chOff x="4580561" y="2589004"/>
            <a:chExt cx="1064464" cy="25200"/>
          </a:xfrm>
        </p:grpSpPr>
        <p:sp>
          <p:nvSpPr>
            <p:cNvPr id="54" name="Google Shape;54;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 name="Google Shape;56;p8"/>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57" name="Google Shape;57;p8"/>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58" name="Google Shape;58;p8"/>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59" name="Google Shape;59;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60" name="Shape 60"/>
        <p:cNvGrpSpPr/>
        <p:nvPr/>
      </p:nvGrpSpPr>
      <p:grpSpPr>
        <a:xfrm>
          <a:off x="0" y="0"/>
          <a:ext cx="0" cy="0"/>
          <a:chOff x="0" y="0"/>
          <a:chExt cx="0" cy="0"/>
        </a:xfrm>
      </p:grpSpPr>
      <p:grpSp>
        <p:nvGrpSpPr>
          <p:cNvPr id="61" name="Google Shape;61;p9"/>
          <p:cNvGrpSpPr/>
          <p:nvPr/>
        </p:nvGrpSpPr>
        <p:grpSpPr>
          <a:xfrm>
            <a:off x="830392" y="1191256"/>
            <a:ext cx="745763" cy="45826"/>
            <a:chOff x="4580561" y="2589004"/>
            <a:chExt cx="1064464" cy="25200"/>
          </a:xfrm>
        </p:grpSpPr>
        <p:sp>
          <p:nvSpPr>
            <p:cNvPr id="62" name="Google Shape;62;p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 name="Google Shape;64;p9"/>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9pPr>
          </a:lstStyle>
          <a:p/>
        </p:txBody>
      </p:sp>
      <p:sp>
        <p:nvSpPr>
          <p:cNvPr id="65" name="Google Shape;65;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66" name="Shape 66"/>
        <p:cNvGrpSpPr/>
        <p:nvPr/>
      </p:nvGrpSpPr>
      <p:grpSpPr>
        <a:xfrm>
          <a:off x="0" y="0"/>
          <a:ext cx="0" cy="0"/>
          <a:chOff x="0" y="0"/>
          <a:chExt cx="0" cy="0"/>
        </a:xfrm>
      </p:grpSpPr>
      <p:grpSp>
        <p:nvGrpSpPr>
          <p:cNvPr id="67" name="Google Shape;67;p10"/>
          <p:cNvGrpSpPr/>
          <p:nvPr/>
        </p:nvGrpSpPr>
        <p:grpSpPr>
          <a:xfrm>
            <a:off x="830392" y="4169130"/>
            <a:ext cx="745763" cy="45826"/>
            <a:chOff x="4580561" y="2589004"/>
            <a:chExt cx="1064464" cy="25200"/>
          </a:xfrm>
        </p:grpSpPr>
        <p:sp>
          <p:nvSpPr>
            <p:cNvPr id="68" name="Google Shape;68;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10"/>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9pPr>
          </a:lstStyle>
          <a:p/>
        </p:txBody>
      </p:sp>
      <p:sp>
        <p:nvSpPr>
          <p:cNvPr id="71" name="Google Shape;71;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drive.google.com/file/d/1KdzUUj9wK-6CIVTrOtOLVuaVHtmVPKkw/view" TargetMode="Externa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hyperlink" Target="http://drive.google.com/file/d/1KdzUUj9wK-6CIVTrOtOLVuaVHtmVPKkw/view" TargetMode="External"/><Relationship Id="rId4" Type="http://schemas.openxmlformats.org/officeDocument/2006/relationships/image" Target="../media/image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jpg"/><Relationship Id="rId4" Type="http://schemas.openxmlformats.org/officeDocument/2006/relationships/image" Target="../media/image15.jpg"/><Relationship Id="rId9" Type="http://schemas.openxmlformats.org/officeDocument/2006/relationships/image" Target="../media/image26.jpg"/><Relationship Id="rId5" Type="http://schemas.openxmlformats.org/officeDocument/2006/relationships/image" Target="../media/image14.jpg"/><Relationship Id="rId6" Type="http://schemas.openxmlformats.org/officeDocument/2006/relationships/image" Target="../media/image10.jpg"/><Relationship Id="rId7" Type="http://schemas.openxmlformats.org/officeDocument/2006/relationships/image" Target="../media/image18.jpg"/><Relationship Id="rId8"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jpg"/><Relationship Id="rId4" Type="http://schemas.openxmlformats.org/officeDocument/2006/relationships/image" Target="../media/image3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s://en.wikipedia.org/wiki/Feedforward_neural_network" TargetMode="External"/><Relationship Id="rId4" Type="http://schemas.openxmlformats.org/officeDocument/2006/relationships/hyperlink" Target="https://en.wikipedia.org/wiki/Artificial_neural_networ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1.jpg"/><Relationship Id="rId4" Type="http://schemas.openxmlformats.org/officeDocument/2006/relationships/image" Target="../media/image30.png"/><Relationship Id="rId5" Type="http://schemas.openxmlformats.org/officeDocument/2006/relationships/image" Target="../media/image36.png"/><Relationship Id="rId6"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1.jp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en.wikipedia.org/wiki/Artificial_neural_network" TargetMode="External"/><Relationship Id="rId4" Type="http://schemas.openxmlformats.org/officeDocument/2006/relationships/hyperlink" Target="https://en.wikipedia.org/wiki/Directed_graph" TargetMode="External"/><Relationship Id="rId5"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22.png"/><Relationship Id="rId4" Type="http://schemas.openxmlformats.org/officeDocument/2006/relationships/image" Target="../media/image25.jpg"/><Relationship Id="rId5" Type="http://schemas.openxmlformats.org/officeDocument/2006/relationships/image" Target="../media/image34.jpg"/><Relationship Id="rId6" Type="http://schemas.openxmlformats.org/officeDocument/2006/relationships/image" Target="../media/image29.jpg"/><Relationship Id="rId7"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3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hyperlink" Target="https://pytorch.org/" TargetMode="External"/><Relationship Id="rId4" Type="http://schemas.openxmlformats.org/officeDocument/2006/relationships/hyperlink" Target="http://csr.bu.edu/asl/asllvd/annotate/session_1-2/index_session_1-2.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hyperlink" Target="http://colah.github.io/posts/2015-08-Understanding-LSTMs/" TargetMode="External"/><Relationship Id="rId4" Type="http://schemas.openxmlformats.org/officeDocument/2006/relationships/hyperlink" Target="https://becominghuman.ai/a-noobs-guide-to-implementing-rnn-lstm-using-tensorflow-1907a5bbb1fa" TargetMode="External"/><Relationship Id="rId5" Type="http://schemas.openxmlformats.org/officeDocument/2006/relationships/hyperlink" Target="https://towardsdatascience.com/why-deep-learning-is-needed-over-traditional-machine-learning-1b6a99177063" TargetMode="External"/><Relationship Id="rId6" Type="http://schemas.openxmlformats.org/officeDocument/2006/relationships/hyperlink" Target="http://csr.bu.edu/asl/asllvd/annotate/session_1-2/index_session_1-2.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879625" y="590925"/>
            <a:ext cx="7247100" cy="426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4200"/>
              <a:buFont typeface="Raleway"/>
              <a:buNone/>
            </a:pPr>
            <a:r>
              <a:rPr b="1" i="0" lang="en" sz="3000" u="none" cap="none" strike="noStrike">
                <a:solidFill>
                  <a:schemeClr val="dk2"/>
                </a:solidFill>
                <a:latin typeface="Raleway"/>
                <a:ea typeface="Raleway"/>
                <a:cs typeface="Raleway"/>
                <a:sym typeface="Raleway"/>
              </a:rPr>
              <a:t>Gesture Recognition System for converting sign language to text and audio using Video Analysis.</a:t>
            </a:r>
            <a:endParaRPr b="1" i="0" sz="30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4200"/>
              <a:buFont typeface="Raleway"/>
              <a:buNone/>
            </a:pPr>
            <a:r>
              <a:t/>
            </a:r>
            <a:endParaRPr b="1" i="0" sz="20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4200"/>
              <a:buFont typeface="Raleway"/>
              <a:buNone/>
            </a:pPr>
            <a:r>
              <a:t/>
            </a:r>
            <a:endParaRPr b="1" i="0" sz="20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4200"/>
              <a:buFont typeface="Raleway"/>
              <a:buNone/>
            </a:pPr>
            <a:r>
              <a:t/>
            </a:r>
            <a:endParaRPr b="1" i="0" sz="20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4200"/>
              <a:buFont typeface="Raleway"/>
              <a:buNone/>
            </a:pPr>
            <a:r>
              <a:rPr b="1" i="0" lang="en" sz="2000" u="none" cap="none" strike="noStrike">
                <a:solidFill>
                  <a:schemeClr val="dk2"/>
                </a:solidFill>
                <a:latin typeface="Raleway"/>
                <a:ea typeface="Raleway"/>
                <a:cs typeface="Raleway"/>
                <a:sym typeface="Raleway"/>
              </a:rPr>
              <a:t>Presented By-</a:t>
            </a:r>
            <a:r>
              <a:rPr b="1" i="0" lang="en" sz="3000" u="none" cap="none" strike="noStrike">
                <a:solidFill>
                  <a:schemeClr val="dk2"/>
                </a:solidFill>
                <a:latin typeface="Raleway"/>
                <a:ea typeface="Raleway"/>
                <a:cs typeface="Raleway"/>
                <a:sym typeface="Raleway"/>
              </a:rPr>
              <a:t>								</a:t>
            </a:r>
            <a:r>
              <a:rPr b="1" i="0" lang="en" sz="2000" u="none" cap="none" strike="noStrike">
                <a:solidFill>
                  <a:schemeClr val="dk2"/>
                </a:solidFill>
                <a:latin typeface="Raleway"/>
                <a:ea typeface="Raleway"/>
                <a:cs typeface="Raleway"/>
                <a:sym typeface="Raleway"/>
              </a:rPr>
              <a:t>Guided By-</a:t>
            </a:r>
            <a:endParaRPr b="1" i="0" sz="20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4200"/>
              <a:buFont typeface="Raleway"/>
              <a:buNone/>
            </a:pPr>
            <a:r>
              <a:rPr b="1" i="0" lang="en" sz="1600" u="none" cap="none" strike="noStrike">
                <a:solidFill>
                  <a:schemeClr val="dk2"/>
                </a:solidFill>
                <a:latin typeface="Raleway"/>
                <a:ea typeface="Raleway"/>
                <a:cs typeface="Raleway"/>
                <a:sym typeface="Raleway"/>
              </a:rPr>
              <a:t>Aishwarya Gurjar								Dr. Urjita Thakar</a:t>
            </a:r>
            <a:endParaRPr b="1" i="0" sz="16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4200"/>
              <a:buFont typeface="Raleway"/>
              <a:buNone/>
            </a:pPr>
            <a:r>
              <a:rPr b="1" i="0" lang="en" sz="1600" u="none" cap="none" strike="noStrike">
                <a:solidFill>
                  <a:schemeClr val="dk2"/>
                </a:solidFill>
                <a:latin typeface="Raleway"/>
                <a:ea typeface="Raleway"/>
                <a:cs typeface="Raleway"/>
                <a:sym typeface="Raleway"/>
              </a:rPr>
              <a:t>Divas Jain</a:t>
            </a:r>
            <a:endParaRPr b="1" i="0" sz="16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4200"/>
              <a:buFont typeface="Raleway"/>
              <a:buNone/>
            </a:pPr>
            <a:r>
              <a:rPr b="1" i="0" lang="en" sz="1600" u="none" cap="none" strike="noStrike">
                <a:solidFill>
                  <a:schemeClr val="dk2"/>
                </a:solidFill>
                <a:latin typeface="Raleway"/>
                <a:ea typeface="Raleway"/>
                <a:cs typeface="Raleway"/>
                <a:sym typeface="Raleway"/>
              </a:rPr>
              <a:t>Mansi Agrawal</a:t>
            </a:r>
            <a:endParaRPr b="1" i="0" sz="16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4200"/>
              <a:buFont typeface="Raleway"/>
              <a:buNone/>
            </a:pPr>
            <a:r>
              <a:rPr b="1" i="0" lang="en" sz="1600" u="none" cap="none" strike="noStrike">
                <a:solidFill>
                  <a:schemeClr val="dk2"/>
                </a:solidFill>
                <a:latin typeface="Raleway"/>
                <a:ea typeface="Raleway"/>
                <a:cs typeface="Raleway"/>
                <a:sym typeface="Raleway"/>
              </a:rPr>
              <a:t>Romil Jain</a:t>
            </a:r>
            <a:endParaRPr b="1" i="0" sz="16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4200"/>
              <a:buFont typeface="Raleway"/>
              <a:buNone/>
            </a:pPr>
            <a:r>
              <a:rPr b="1" i="0" lang="en" sz="1600" u="none" cap="none" strike="noStrike">
                <a:solidFill>
                  <a:schemeClr val="dk2"/>
                </a:solidFill>
                <a:latin typeface="Raleway"/>
                <a:ea typeface="Raleway"/>
                <a:cs typeface="Raleway"/>
                <a:sym typeface="Raleway"/>
              </a:rPr>
              <a:t>Siddhant Gupta</a:t>
            </a:r>
            <a:endParaRPr b="1" i="0" sz="1600" u="none" cap="none" strike="noStrike">
              <a:solidFill>
                <a:schemeClr val="dk2"/>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727650" y="52632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Continued..</a:t>
            </a:r>
            <a:endParaRPr b="1" i="0" sz="2600" u="none" cap="none" strike="noStrike">
              <a:solidFill>
                <a:schemeClr val="dk2"/>
              </a:solidFill>
              <a:latin typeface="Raleway"/>
              <a:ea typeface="Raleway"/>
              <a:cs typeface="Raleway"/>
              <a:sym typeface="Raleway"/>
            </a:endParaRPr>
          </a:p>
        </p:txBody>
      </p:sp>
      <p:sp>
        <p:nvSpPr>
          <p:cNvPr id="142" name="Google Shape;142;p22"/>
          <p:cNvSpPr txBox="1"/>
          <p:nvPr>
            <p:ph idx="1" type="body"/>
          </p:nvPr>
        </p:nvSpPr>
        <p:spPr>
          <a:xfrm>
            <a:off x="727650" y="1514850"/>
            <a:ext cx="7688700" cy="2943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dk2"/>
              </a:buClr>
              <a:buSzPts val="1600"/>
              <a:buFont typeface="Lato"/>
              <a:buChar char="●"/>
            </a:pPr>
            <a:r>
              <a:rPr b="1" i="0" lang="en" sz="1600" u="none" cap="none" strike="noStrike">
                <a:solidFill>
                  <a:schemeClr val="dk2"/>
                </a:solidFill>
                <a:latin typeface="Lato"/>
                <a:ea typeface="Lato"/>
                <a:cs typeface="Lato"/>
                <a:sym typeface="Lato"/>
              </a:rPr>
              <a:t>Objective: </a:t>
            </a:r>
            <a:endParaRPr b="1" i="0" sz="1600" u="none" cap="none" strike="noStrike">
              <a:solidFill>
                <a:schemeClr val="dk2"/>
              </a:solidFill>
              <a:latin typeface="Lato"/>
              <a:ea typeface="Lato"/>
              <a:cs typeface="Lato"/>
              <a:sym typeface="Lato"/>
            </a:endParaRPr>
          </a:p>
          <a:p>
            <a:pPr indent="-330200" lvl="1" marL="9144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Create a complete system to detect, recognize and interpret the hand gestures through computer visions.</a:t>
            </a:r>
            <a:endParaRPr b="0" i="0" sz="1600" u="none" cap="none" strike="noStrike">
              <a:solidFill>
                <a:schemeClr val="dk2"/>
              </a:solidFill>
              <a:latin typeface="Lato"/>
              <a:ea typeface="Lato"/>
              <a:cs typeface="Lato"/>
              <a:sym typeface="Lato"/>
            </a:endParaRPr>
          </a:p>
          <a:p>
            <a:pPr indent="-330200" lvl="0" marL="457200" marR="0" rtl="0" algn="l">
              <a:lnSpc>
                <a:spcPct val="115000"/>
              </a:lnSpc>
              <a:spcBef>
                <a:spcPts val="0"/>
              </a:spcBef>
              <a:spcAft>
                <a:spcPts val="0"/>
              </a:spcAft>
              <a:buClr>
                <a:schemeClr val="dk2"/>
              </a:buClr>
              <a:buSzPts val="1600"/>
              <a:buFont typeface="Lato"/>
              <a:buChar char="●"/>
            </a:pPr>
            <a:r>
              <a:rPr b="1" i="0" lang="en" sz="1600" u="none" cap="none" strike="noStrike">
                <a:solidFill>
                  <a:schemeClr val="dk2"/>
                </a:solidFill>
                <a:latin typeface="Lato"/>
                <a:ea typeface="Lato"/>
                <a:cs typeface="Lato"/>
                <a:sym typeface="Lato"/>
              </a:rPr>
              <a:t>Boundaries: </a:t>
            </a:r>
            <a:endParaRPr b="1" i="0" sz="1600" u="none" cap="none" strike="noStrike">
              <a:solidFill>
                <a:schemeClr val="dk2"/>
              </a:solidFill>
              <a:latin typeface="Lato"/>
              <a:ea typeface="Lato"/>
              <a:cs typeface="Lato"/>
              <a:sym typeface="Lato"/>
            </a:endParaRPr>
          </a:p>
          <a:p>
            <a:pPr indent="-330200" lvl="1" marL="9144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Single person in frame at a time.</a:t>
            </a:r>
            <a:endParaRPr b="0" i="0" sz="1600" u="none" cap="none" strike="noStrike">
              <a:solidFill>
                <a:schemeClr val="dk2"/>
              </a:solidFill>
              <a:latin typeface="Lato"/>
              <a:ea typeface="Lato"/>
              <a:cs typeface="Lato"/>
              <a:sym typeface="Lato"/>
            </a:endParaRPr>
          </a:p>
          <a:p>
            <a:pPr indent="-330200" lvl="1" marL="9144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Distance of person making gestures should be almost same as in the training set of that gesture.</a:t>
            </a:r>
            <a:endParaRPr b="0" i="0" sz="1600" u="none" cap="none" strike="noStrike">
              <a:solidFill>
                <a:schemeClr val="dk2"/>
              </a:solidFill>
              <a:latin typeface="Lato"/>
              <a:ea typeface="Lato"/>
              <a:cs typeface="Lato"/>
              <a:sym typeface="Lato"/>
            </a:endParaRPr>
          </a:p>
          <a:p>
            <a:pPr indent="-330200" lvl="0" marL="457200" marR="0" rtl="0" algn="l">
              <a:lnSpc>
                <a:spcPct val="115000"/>
              </a:lnSpc>
              <a:spcBef>
                <a:spcPts val="0"/>
              </a:spcBef>
              <a:spcAft>
                <a:spcPts val="0"/>
              </a:spcAft>
              <a:buClr>
                <a:schemeClr val="dk2"/>
              </a:buClr>
              <a:buSzPts val="1600"/>
              <a:buFont typeface="Lato"/>
              <a:buChar char="●"/>
            </a:pPr>
            <a:r>
              <a:rPr b="1" i="0" lang="en" sz="1600" u="none" cap="none" strike="noStrike">
                <a:solidFill>
                  <a:schemeClr val="dk2"/>
                </a:solidFill>
                <a:latin typeface="Lato"/>
                <a:ea typeface="Lato"/>
                <a:cs typeface="Lato"/>
                <a:sym typeface="Lato"/>
              </a:rPr>
              <a:t>Cost:</a:t>
            </a:r>
            <a:endParaRPr b="1" i="0" sz="1600" u="none" cap="none" strike="noStrike">
              <a:solidFill>
                <a:schemeClr val="dk2"/>
              </a:solidFill>
              <a:latin typeface="Lato"/>
              <a:ea typeface="Lato"/>
              <a:cs typeface="Lato"/>
              <a:sym typeface="Lato"/>
            </a:endParaRPr>
          </a:p>
          <a:p>
            <a:pPr indent="-330200" lvl="1" marL="9144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Training Cost</a:t>
            </a:r>
            <a:endParaRPr b="0" i="0" sz="1600" u="none" cap="none" strike="noStrike">
              <a:solidFill>
                <a:schemeClr val="dk2"/>
              </a:solidFill>
              <a:latin typeface="Lato"/>
              <a:ea typeface="Lato"/>
              <a:cs typeface="Lato"/>
              <a:sym typeface="Lato"/>
            </a:endParaRPr>
          </a:p>
          <a:p>
            <a:pPr indent="-330200" lvl="1" marL="9144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Camera Cost</a:t>
            </a:r>
            <a:endParaRPr b="0" i="0" sz="1600" u="none" cap="none" strike="noStrike">
              <a:solidFill>
                <a:schemeClr val="dk2"/>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Background Study</a:t>
            </a:r>
            <a:endParaRPr b="1" i="0" sz="2600" u="none" cap="none" strike="noStrike">
              <a:solidFill>
                <a:schemeClr val="dk2"/>
              </a:solidFill>
              <a:latin typeface="Raleway"/>
              <a:ea typeface="Raleway"/>
              <a:cs typeface="Raleway"/>
              <a:sym typeface="Raleway"/>
            </a:endParaRPr>
          </a:p>
        </p:txBody>
      </p:sp>
      <p:sp>
        <p:nvSpPr>
          <p:cNvPr id="148" name="Google Shape;148;p2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Not a novel Problem.</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Many companies tried and built gesture recognition system.</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BUT not widely accepted.</a:t>
            </a:r>
            <a:endParaRPr b="0" i="0" sz="1600" u="none" cap="none" strike="noStrike">
              <a:solidFill>
                <a:srgbClr val="000000"/>
              </a:solidFill>
              <a:latin typeface="Lato"/>
              <a:ea typeface="Lato"/>
              <a:cs typeface="Lato"/>
              <a:sym typeface="Lato"/>
            </a:endParaRPr>
          </a:p>
          <a:p>
            <a:pPr indent="0" lvl="0" marL="457200" marR="0" rtl="0" algn="l">
              <a:lnSpc>
                <a:spcPct val="115000"/>
              </a:lnSpc>
              <a:spcBef>
                <a:spcPts val="1600"/>
              </a:spcBef>
              <a:spcAft>
                <a:spcPts val="1600"/>
              </a:spcAft>
              <a:buClr>
                <a:schemeClr val="accent1"/>
              </a:buClr>
              <a:buSzPts val="1300"/>
              <a:buFont typeface="Lato"/>
              <a:buNone/>
            </a:pPr>
            <a:r>
              <a:rPr b="0" i="0" lang="en" sz="2400" u="none" cap="none" strike="noStrike">
                <a:solidFill>
                  <a:srgbClr val="000000"/>
                </a:solidFill>
                <a:latin typeface="Lato"/>
                <a:ea typeface="Lato"/>
                <a:cs typeface="Lato"/>
                <a:sym typeface="Lato"/>
              </a:rPr>
              <a:t>WHY?</a:t>
            </a:r>
            <a:endParaRPr b="0" i="0" sz="2400" u="none" cap="none" strike="noStrike">
              <a:solidFill>
                <a:srgbClr val="000000"/>
              </a:solidFill>
              <a:latin typeface="Lato"/>
              <a:ea typeface="Lato"/>
              <a:cs typeface="Lato"/>
              <a:sym typeface="Lato"/>
            </a:endParaRPr>
          </a:p>
        </p:txBody>
      </p:sp>
      <p:sp>
        <p:nvSpPr>
          <p:cNvPr id="149" name="Google Shape;149;p2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600"/>
              <a:buFont typeface="Lato"/>
              <a:buNone/>
            </a:pPr>
            <a:r>
              <a:rPr b="0" i="0" lang="en" sz="1600" u="none" cap="none" strike="noStrike">
                <a:solidFill>
                  <a:srgbClr val="000000"/>
                </a:solidFill>
                <a:latin typeface="Lato"/>
                <a:ea typeface="Lato"/>
                <a:cs typeface="Lato"/>
                <a:sym typeface="Lato"/>
              </a:rPr>
              <a:t>Gesture Recognition </a:t>
            </a:r>
            <a:endParaRPr b="0" i="0" sz="1600" u="none" cap="none" strike="noStrike">
              <a:solidFill>
                <a:srgbClr val="000000"/>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4"/>
          <p:cNvSpPr txBox="1"/>
          <p:nvPr>
            <p:ph idx="1" type="body"/>
          </p:nvPr>
        </p:nvSpPr>
        <p:spPr>
          <a:xfrm>
            <a:off x="727650" y="1488275"/>
            <a:ext cx="4487400" cy="2934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Any of the famous Gesture recognition system!?</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1" i="0" lang="en" sz="1600" u="none" cap="none" strike="noStrike">
                <a:solidFill>
                  <a:srgbClr val="000000"/>
                </a:solidFill>
                <a:latin typeface="Lato"/>
                <a:ea typeface="Lato"/>
                <a:cs typeface="Lato"/>
                <a:sym typeface="Lato"/>
              </a:rPr>
              <a:t>Wired Gloves</a:t>
            </a:r>
            <a:endParaRPr b="1" i="0" sz="1600" u="none" cap="none" strike="noStrike">
              <a:solidFill>
                <a:srgbClr val="000000"/>
              </a:solidFill>
              <a:latin typeface="Lato"/>
              <a:ea typeface="Lato"/>
              <a:cs typeface="Lato"/>
              <a:sym typeface="Lato"/>
            </a:endParaRPr>
          </a:p>
          <a:p>
            <a:pPr indent="-330200" lvl="1" marL="9144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highlight>
                  <a:srgbClr val="FFFFFF"/>
                </a:highlight>
                <a:latin typeface="Lato"/>
                <a:ea typeface="Lato"/>
                <a:cs typeface="Lato"/>
                <a:sym typeface="Lato"/>
              </a:rPr>
              <a:t>These can provide input to the computer about the position and rotation of the hands using magnetic or inertial tracking devices.</a:t>
            </a:r>
            <a:endParaRPr b="0" i="0" sz="1600" u="none" cap="none" strike="noStrike">
              <a:solidFill>
                <a:srgbClr val="000000"/>
              </a:solidFill>
              <a:highlight>
                <a:srgbClr val="FFFFFF"/>
              </a:highlight>
              <a:latin typeface="Lato"/>
              <a:ea typeface="Lato"/>
              <a:cs typeface="Lato"/>
              <a:sym typeface="Lato"/>
            </a:endParaRPr>
          </a:p>
          <a:p>
            <a:pPr indent="-330200" lvl="1" marL="9144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highlight>
                  <a:srgbClr val="FFFFFF"/>
                </a:highlight>
                <a:latin typeface="Arial"/>
                <a:ea typeface="Arial"/>
                <a:cs typeface="Arial"/>
                <a:sym typeface="Arial"/>
              </a:rPr>
              <a:t>The first commercially available hand-tracking glove-type device was the DataGlove.</a:t>
            </a:r>
            <a:endParaRPr b="0" i="0" sz="1600" u="none" cap="none" strike="noStrike">
              <a:solidFill>
                <a:srgbClr val="000000"/>
              </a:solidFill>
              <a:highlight>
                <a:srgbClr val="FFFFFF"/>
              </a:highlight>
              <a:latin typeface="Arial"/>
              <a:ea typeface="Arial"/>
              <a:cs typeface="Arial"/>
              <a:sym typeface="Arial"/>
            </a:endParaRPr>
          </a:p>
          <a:p>
            <a:pPr indent="0" lvl="0" marL="914400" marR="0" rtl="0" algn="l">
              <a:lnSpc>
                <a:spcPct val="115000"/>
              </a:lnSpc>
              <a:spcBef>
                <a:spcPts val="1600"/>
              </a:spcBef>
              <a:spcAft>
                <a:spcPts val="1600"/>
              </a:spcAft>
              <a:buClr>
                <a:schemeClr val="accent1"/>
              </a:buClr>
              <a:buSzPts val="1300"/>
              <a:buFont typeface="Lato"/>
              <a:buNone/>
            </a:pPr>
            <a:r>
              <a:t/>
            </a:r>
            <a:endParaRPr b="0" i="0" sz="1600" u="none" cap="none" strike="noStrike">
              <a:solidFill>
                <a:srgbClr val="000000"/>
              </a:solidFill>
              <a:highlight>
                <a:srgbClr val="FFFFFF"/>
              </a:highlight>
              <a:latin typeface="Arial"/>
              <a:ea typeface="Arial"/>
              <a:cs typeface="Arial"/>
              <a:sym typeface="Arial"/>
            </a:endParaRPr>
          </a:p>
        </p:txBody>
      </p:sp>
      <p:sp>
        <p:nvSpPr>
          <p:cNvPr id="155" name="Google Shape;155;p24"/>
          <p:cNvSpPr txBox="1"/>
          <p:nvPr>
            <p:ph type="title"/>
          </p:nvPr>
        </p:nvSpPr>
        <p:spPr>
          <a:xfrm>
            <a:off x="646100" y="5209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Current Scenario</a:t>
            </a:r>
            <a:endParaRPr b="1" i="0" sz="2600" u="none" cap="none" strike="noStrike">
              <a:solidFill>
                <a:schemeClr val="dk2"/>
              </a:solidFill>
              <a:latin typeface="Raleway"/>
              <a:ea typeface="Raleway"/>
              <a:cs typeface="Raleway"/>
              <a:sym typeface="Raleway"/>
            </a:endParaRPr>
          </a:p>
        </p:txBody>
      </p:sp>
      <p:pic>
        <p:nvPicPr>
          <p:cNvPr id="156" name="Google Shape;156;p24"/>
          <p:cNvPicPr preferRelativeResize="0"/>
          <p:nvPr/>
        </p:nvPicPr>
        <p:blipFill rotWithShape="1">
          <a:blip r:embed="rId3">
            <a:alphaModFix/>
          </a:blip>
          <a:srcRect b="0" l="0" r="0" t="0"/>
          <a:stretch/>
        </p:blipFill>
        <p:spPr>
          <a:xfrm>
            <a:off x="5493050" y="1631124"/>
            <a:ext cx="3169575" cy="2509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5"/>
          <p:cNvSpPr txBox="1"/>
          <p:nvPr>
            <p:ph idx="1" type="body"/>
          </p:nvPr>
        </p:nvSpPr>
        <p:spPr>
          <a:xfrm>
            <a:off x="729450" y="1614525"/>
            <a:ext cx="7688700" cy="3112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Arial"/>
              <a:buChar char="●"/>
            </a:pPr>
            <a:r>
              <a:rPr b="0" i="0" lang="en" sz="1600" u="none" cap="none" strike="noStrike">
                <a:solidFill>
                  <a:srgbClr val="000000"/>
                </a:solidFill>
                <a:highlight>
                  <a:schemeClr val="lt1"/>
                </a:highlight>
                <a:latin typeface="Arial"/>
                <a:ea typeface="Arial"/>
                <a:cs typeface="Arial"/>
                <a:sym typeface="Arial"/>
              </a:rPr>
              <a:t>Kinect is a line of motion sensing input devices that was produced by Microsoft for </a:t>
            </a:r>
            <a:r>
              <a:rPr b="1" i="0" lang="en" sz="1600" u="none" cap="none" strike="noStrike">
                <a:solidFill>
                  <a:srgbClr val="000000"/>
                </a:solidFill>
                <a:highlight>
                  <a:schemeClr val="lt1"/>
                </a:highlight>
                <a:latin typeface="Arial"/>
                <a:ea typeface="Arial"/>
                <a:cs typeface="Arial"/>
                <a:sym typeface="Arial"/>
              </a:rPr>
              <a:t>Xbox 360 and Xbox One video</a:t>
            </a:r>
            <a:r>
              <a:rPr b="0" i="0" lang="en" sz="1600" u="none" cap="none" strike="noStrike">
                <a:solidFill>
                  <a:srgbClr val="000000"/>
                </a:solidFill>
                <a:highlight>
                  <a:schemeClr val="lt1"/>
                </a:highlight>
                <a:latin typeface="Arial"/>
                <a:ea typeface="Arial"/>
                <a:cs typeface="Arial"/>
                <a:sym typeface="Arial"/>
              </a:rPr>
              <a:t> game consoles and Microsoft Windows PCs.</a:t>
            </a:r>
            <a:endParaRPr b="0" i="0" sz="1600" u="none" cap="none" strike="noStrike">
              <a:solidFill>
                <a:srgbClr val="000000"/>
              </a:solidFill>
              <a:highlight>
                <a:schemeClr val="lt1"/>
              </a:highlight>
              <a:latin typeface="Arial"/>
              <a:ea typeface="Arial"/>
              <a:cs typeface="Arial"/>
              <a:sym typeface="Arial"/>
            </a:endParaRPr>
          </a:p>
          <a:p>
            <a:pPr indent="-330200" lvl="0" marL="457200" marR="0" rtl="0" algn="l">
              <a:lnSpc>
                <a:spcPct val="115000"/>
              </a:lnSpc>
              <a:spcBef>
                <a:spcPts val="0"/>
              </a:spcBef>
              <a:spcAft>
                <a:spcPts val="0"/>
              </a:spcAft>
              <a:buClr>
                <a:srgbClr val="000000"/>
              </a:buClr>
              <a:buSzPts val="1600"/>
              <a:buFont typeface="Arial"/>
              <a:buChar char="●"/>
            </a:pPr>
            <a:r>
              <a:rPr b="0" i="0" lang="en" sz="1600" u="none" cap="none" strike="noStrike">
                <a:solidFill>
                  <a:srgbClr val="000000"/>
                </a:solidFill>
                <a:highlight>
                  <a:schemeClr val="lt1"/>
                </a:highlight>
                <a:latin typeface="Arial"/>
                <a:ea typeface="Arial"/>
                <a:cs typeface="Arial"/>
                <a:sym typeface="Arial"/>
              </a:rPr>
              <a:t>Has a </a:t>
            </a:r>
            <a:r>
              <a:rPr b="1" i="0" lang="en" sz="1600" u="none" cap="none" strike="noStrike">
                <a:solidFill>
                  <a:srgbClr val="000000"/>
                </a:solidFill>
                <a:highlight>
                  <a:schemeClr val="lt1"/>
                </a:highlight>
                <a:latin typeface="Arial"/>
                <a:ea typeface="Arial"/>
                <a:cs typeface="Arial"/>
                <a:sym typeface="Arial"/>
              </a:rPr>
              <a:t>depth camera</a:t>
            </a:r>
            <a:r>
              <a:rPr b="0" i="0" lang="en" sz="1600" u="none" cap="none" strike="noStrike">
                <a:solidFill>
                  <a:srgbClr val="000000"/>
                </a:solidFill>
                <a:highlight>
                  <a:schemeClr val="lt1"/>
                </a:highlight>
                <a:latin typeface="Arial"/>
                <a:ea typeface="Arial"/>
                <a:cs typeface="Arial"/>
                <a:sym typeface="Arial"/>
              </a:rPr>
              <a:t>.</a:t>
            </a:r>
            <a:endParaRPr b="0" i="0" sz="1600" u="none" cap="none" strike="noStrike">
              <a:solidFill>
                <a:srgbClr val="000000"/>
              </a:solidFill>
              <a:highlight>
                <a:srgbClr val="FFFFFF"/>
              </a:highlight>
              <a:latin typeface="Arial"/>
              <a:ea typeface="Arial"/>
              <a:cs typeface="Arial"/>
              <a:sym typeface="Arial"/>
            </a:endParaRPr>
          </a:p>
          <a:p>
            <a:pPr indent="-330200" lvl="0" marL="457200" marR="0" rtl="0" algn="l">
              <a:lnSpc>
                <a:spcPct val="115000"/>
              </a:lnSpc>
              <a:spcBef>
                <a:spcPts val="0"/>
              </a:spcBef>
              <a:spcAft>
                <a:spcPts val="0"/>
              </a:spcAft>
              <a:buClr>
                <a:srgbClr val="000000"/>
              </a:buClr>
              <a:buSzPts val="1600"/>
              <a:buFont typeface="Arial"/>
              <a:buChar char="●"/>
            </a:pPr>
            <a:r>
              <a:rPr b="0" i="0" lang="en" sz="1600" u="none" cap="none" strike="noStrike">
                <a:solidFill>
                  <a:srgbClr val="000000"/>
                </a:solidFill>
                <a:highlight>
                  <a:srgbClr val="FFFFFF"/>
                </a:highlight>
                <a:latin typeface="Arial"/>
                <a:ea typeface="Arial"/>
                <a:cs typeface="Arial"/>
                <a:sym typeface="Arial"/>
              </a:rPr>
              <a:t>One can generate a depth map of what is being seen through the camera at a short range, and use this data to approximate a 3d representation of what is being seen.</a:t>
            </a:r>
            <a:endParaRPr b="0" i="0" sz="1600" u="none" cap="none" strike="noStrike">
              <a:solidFill>
                <a:srgbClr val="000000"/>
              </a:solidFill>
              <a:highlight>
                <a:srgbClr val="FFFFFF"/>
              </a:highlight>
              <a:latin typeface="Arial"/>
              <a:ea typeface="Arial"/>
              <a:cs typeface="Arial"/>
              <a:sym typeface="Arial"/>
            </a:endParaRPr>
          </a:p>
          <a:p>
            <a:pPr indent="-330200" lvl="0" marL="457200" marR="0" rtl="0" algn="l">
              <a:lnSpc>
                <a:spcPct val="115000"/>
              </a:lnSpc>
              <a:spcBef>
                <a:spcPts val="0"/>
              </a:spcBef>
              <a:spcAft>
                <a:spcPts val="0"/>
              </a:spcAft>
              <a:buClr>
                <a:srgbClr val="000000"/>
              </a:buClr>
              <a:buSzPts val="1600"/>
              <a:buFont typeface="Arial"/>
              <a:buChar char="●"/>
            </a:pPr>
            <a:r>
              <a:rPr b="0" i="0" lang="en" sz="1600" u="none" cap="none" strike="noStrike">
                <a:solidFill>
                  <a:srgbClr val="000000"/>
                </a:solidFill>
                <a:highlight>
                  <a:srgbClr val="FFFFFF"/>
                </a:highlight>
                <a:latin typeface="Arial"/>
                <a:ea typeface="Arial"/>
                <a:cs typeface="Arial"/>
                <a:sym typeface="Arial"/>
              </a:rPr>
              <a:t>One or more Kinects can be used for the whole 3d projections.</a:t>
            </a:r>
            <a:endParaRPr b="0" i="0" sz="1600" u="none" cap="none" strike="noStrike">
              <a:solidFill>
                <a:srgbClr val="000000"/>
              </a:solidFill>
              <a:highlight>
                <a:srgbClr val="FFFFFF"/>
              </a:highlight>
              <a:latin typeface="Arial"/>
              <a:ea typeface="Arial"/>
              <a:cs typeface="Arial"/>
              <a:sym typeface="Arial"/>
            </a:endParaRPr>
          </a:p>
          <a:p>
            <a:pPr indent="-330200" lvl="0" marL="457200" marR="0" rtl="0" algn="l">
              <a:lnSpc>
                <a:spcPct val="115000"/>
              </a:lnSpc>
              <a:spcBef>
                <a:spcPts val="0"/>
              </a:spcBef>
              <a:spcAft>
                <a:spcPts val="0"/>
              </a:spcAft>
              <a:buClr>
                <a:srgbClr val="000000"/>
              </a:buClr>
              <a:buSzPts val="1600"/>
              <a:buFont typeface="Arial"/>
              <a:buChar char="●"/>
            </a:pPr>
            <a:r>
              <a:rPr b="0" i="0" lang="en" sz="1600" u="none" cap="none" strike="noStrike">
                <a:solidFill>
                  <a:srgbClr val="000000"/>
                </a:solidFill>
                <a:highlight>
                  <a:srgbClr val="FFFFFF"/>
                </a:highlight>
                <a:latin typeface="Arial"/>
                <a:ea typeface="Arial"/>
                <a:cs typeface="Arial"/>
                <a:sym typeface="Arial"/>
              </a:rPr>
              <a:t>The video and depth sensor cameras have a 640 x 480-pixel resolution and run at 30 FPS (frames per second).</a:t>
            </a:r>
            <a:endParaRPr b="0" i="0" sz="1600" u="none" cap="none" strike="noStrike">
              <a:solidFill>
                <a:srgbClr val="000000"/>
              </a:solidFill>
              <a:latin typeface="Lato"/>
              <a:ea typeface="Lato"/>
              <a:cs typeface="Lato"/>
              <a:sym typeface="Lato"/>
            </a:endParaRPr>
          </a:p>
        </p:txBody>
      </p:sp>
      <p:sp>
        <p:nvSpPr>
          <p:cNvPr id="162" name="Google Shape;162;p25"/>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Microsoft Kinect </a:t>
            </a:r>
            <a:endParaRPr b="1" i="0" sz="2600" u="none" cap="none" strike="noStrike">
              <a:solidFill>
                <a:schemeClr val="dk2"/>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26"/>
          <p:cNvPicPr preferRelativeResize="0"/>
          <p:nvPr/>
        </p:nvPicPr>
        <p:blipFill rotWithShape="1">
          <a:blip r:embed="rId3">
            <a:alphaModFix/>
          </a:blip>
          <a:srcRect b="39111" l="7979" r="7937" t="7388"/>
          <a:stretch/>
        </p:blipFill>
        <p:spPr>
          <a:xfrm>
            <a:off x="312725" y="1318650"/>
            <a:ext cx="4378324" cy="2750350"/>
          </a:xfrm>
          <a:prstGeom prst="rect">
            <a:avLst/>
          </a:prstGeom>
          <a:noFill/>
          <a:ln>
            <a:noFill/>
          </a:ln>
        </p:spPr>
      </p:pic>
      <p:pic>
        <p:nvPicPr>
          <p:cNvPr id="168" name="Google Shape;168;p26"/>
          <p:cNvPicPr preferRelativeResize="0"/>
          <p:nvPr/>
        </p:nvPicPr>
        <p:blipFill rotWithShape="1">
          <a:blip r:embed="rId4">
            <a:alphaModFix/>
          </a:blip>
          <a:srcRect b="10212" l="14993" r="16815" t="7481"/>
          <a:stretch/>
        </p:blipFill>
        <p:spPr>
          <a:xfrm>
            <a:off x="4733658" y="1318650"/>
            <a:ext cx="4053168" cy="2750350"/>
          </a:xfrm>
          <a:prstGeom prst="rect">
            <a:avLst/>
          </a:prstGeom>
          <a:noFill/>
          <a:ln>
            <a:noFill/>
          </a:ln>
        </p:spPr>
      </p:pic>
      <p:sp>
        <p:nvSpPr>
          <p:cNvPr id="169" name="Google Shape;169;p26"/>
          <p:cNvSpPr txBox="1"/>
          <p:nvPr>
            <p:ph type="title"/>
          </p:nvPr>
        </p:nvSpPr>
        <p:spPr>
          <a:xfrm>
            <a:off x="312725" y="544750"/>
            <a:ext cx="76884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Depth Camera Visualization </a:t>
            </a:r>
            <a:endParaRPr b="1" i="0" sz="2600" u="none" cap="none" strike="noStrike">
              <a:solidFill>
                <a:schemeClr val="dk2"/>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27"/>
          <p:cNvPicPr preferRelativeResize="0"/>
          <p:nvPr/>
        </p:nvPicPr>
        <p:blipFill rotWithShape="1">
          <a:blip r:embed="rId3">
            <a:alphaModFix/>
          </a:blip>
          <a:srcRect b="10560" l="14744" r="7651" t="6869"/>
          <a:stretch/>
        </p:blipFill>
        <p:spPr>
          <a:xfrm>
            <a:off x="273850" y="192250"/>
            <a:ext cx="4221951" cy="2525587"/>
          </a:xfrm>
          <a:prstGeom prst="rect">
            <a:avLst/>
          </a:prstGeom>
          <a:noFill/>
          <a:ln>
            <a:noFill/>
          </a:ln>
        </p:spPr>
      </p:pic>
      <p:pic>
        <p:nvPicPr>
          <p:cNvPr id="175" name="Google Shape;175;p27"/>
          <p:cNvPicPr preferRelativeResize="0"/>
          <p:nvPr/>
        </p:nvPicPr>
        <p:blipFill rotWithShape="1">
          <a:blip r:embed="rId4">
            <a:alphaModFix/>
          </a:blip>
          <a:srcRect b="0" l="0" r="0" t="0"/>
          <a:stretch/>
        </p:blipFill>
        <p:spPr>
          <a:xfrm>
            <a:off x="273850" y="2717525"/>
            <a:ext cx="4221951" cy="2247076"/>
          </a:xfrm>
          <a:prstGeom prst="rect">
            <a:avLst/>
          </a:prstGeom>
          <a:noFill/>
          <a:ln>
            <a:noFill/>
          </a:ln>
        </p:spPr>
      </p:pic>
      <p:pic>
        <p:nvPicPr>
          <p:cNvPr id="176" name="Google Shape;176;p27"/>
          <p:cNvPicPr preferRelativeResize="0"/>
          <p:nvPr/>
        </p:nvPicPr>
        <p:blipFill rotWithShape="1">
          <a:blip r:embed="rId5">
            <a:alphaModFix/>
          </a:blip>
          <a:srcRect b="0" l="0" r="0" t="0"/>
          <a:stretch/>
        </p:blipFill>
        <p:spPr>
          <a:xfrm>
            <a:off x="4495800" y="192251"/>
            <a:ext cx="4124326" cy="2525576"/>
          </a:xfrm>
          <a:prstGeom prst="rect">
            <a:avLst/>
          </a:prstGeom>
          <a:noFill/>
          <a:ln>
            <a:noFill/>
          </a:ln>
        </p:spPr>
      </p:pic>
      <p:pic>
        <p:nvPicPr>
          <p:cNvPr id="177" name="Google Shape;177;p27"/>
          <p:cNvPicPr preferRelativeResize="0"/>
          <p:nvPr/>
        </p:nvPicPr>
        <p:blipFill rotWithShape="1">
          <a:blip r:embed="rId6">
            <a:alphaModFix/>
          </a:blip>
          <a:srcRect b="0" l="0" r="0" t="0"/>
          <a:stretch/>
        </p:blipFill>
        <p:spPr>
          <a:xfrm>
            <a:off x="4495800" y="2717825"/>
            <a:ext cx="4124326" cy="22470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8"/>
          <p:cNvSpPr txBox="1"/>
          <p:nvPr>
            <p:ph idx="1" type="body"/>
          </p:nvPr>
        </p:nvSpPr>
        <p:spPr>
          <a:xfrm>
            <a:off x="729450" y="1512625"/>
            <a:ext cx="7688700" cy="3035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Arial"/>
              <a:buChar char="●"/>
            </a:pPr>
            <a:r>
              <a:rPr b="1" i="0" lang="en" sz="1600" u="none" cap="none" strike="noStrike">
                <a:solidFill>
                  <a:srgbClr val="000000"/>
                </a:solidFill>
                <a:highlight>
                  <a:srgbClr val="FFFFFF"/>
                </a:highlight>
                <a:latin typeface="Arial"/>
                <a:ea typeface="Arial"/>
                <a:cs typeface="Arial"/>
                <a:sym typeface="Arial"/>
              </a:rPr>
              <a:t>Stereo Camera</a:t>
            </a:r>
            <a:endParaRPr b="1" i="0" sz="1600" u="none" cap="none" strike="noStrike">
              <a:solidFill>
                <a:srgbClr val="000000"/>
              </a:solidFill>
              <a:highlight>
                <a:srgbClr val="FFFFFF"/>
              </a:highlight>
              <a:latin typeface="Arial"/>
              <a:ea typeface="Arial"/>
              <a:cs typeface="Arial"/>
              <a:sym typeface="Arial"/>
            </a:endParaRPr>
          </a:p>
          <a:p>
            <a:pPr indent="-330200" lvl="1" marL="914400" marR="0" rtl="0" algn="l">
              <a:lnSpc>
                <a:spcPct val="115000"/>
              </a:lnSpc>
              <a:spcBef>
                <a:spcPts val="0"/>
              </a:spcBef>
              <a:spcAft>
                <a:spcPts val="0"/>
              </a:spcAft>
              <a:buClr>
                <a:srgbClr val="000000"/>
              </a:buClr>
              <a:buSzPts val="1600"/>
              <a:buFont typeface="Arial"/>
              <a:buChar char="○"/>
            </a:pPr>
            <a:r>
              <a:rPr b="0" i="0" lang="en" sz="1600" u="none" cap="none" strike="noStrike">
                <a:solidFill>
                  <a:srgbClr val="000000"/>
                </a:solidFill>
                <a:highlight>
                  <a:srgbClr val="FFFFFF"/>
                </a:highlight>
                <a:latin typeface="Arial"/>
                <a:ea typeface="Arial"/>
                <a:cs typeface="Arial"/>
                <a:sym typeface="Arial"/>
              </a:rPr>
              <a:t>Using two cameras whose relations to one another are known, a 3d representation can be approximated by the output of the cameras. </a:t>
            </a:r>
            <a:endParaRPr b="0" i="0" sz="1600" u="none" cap="none" strike="noStrike">
              <a:solidFill>
                <a:srgbClr val="000000"/>
              </a:solidFill>
              <a:highlight>
                <a:schemeClr val="lt1"/>
              </a:highlight>
              <a:latin typeface="Arial"/>
              <a:ea typeface="Arial"/>
              <a:cs typeface="Arial"/>
              <a:sym typeface="Arial"/>
            </a:endParaRPr>
          </a:p>
          <a:p>
            <a:pPr indent="-330200" lvl="1" marL="914400" marR="0" rtl="0" algn="l">
              <a:lnSpc>
                <a:spcPct val="115000"/>
              </a:lnSpc>
              <a:spcBef>
                <a:spcPts val="0"/>
              </a:spcBef>
              <a:spcAft>
                <a:spcPts val="0"/>
              </a:spcAft>
              <a:buClr>
                <a:srgbClr val="000000"/>
              </a:buClr>
              <a:buSzPts val="1600"/>
              <a:buFont typeface="Arial"/>
              <a:buChar char="○"/>
            </a:pPr>
            <a:r>
              <a:rPr b="0" i="0" lang="en" sz="1600" u="none" cap="none" strike="noStrike">
                <a:solidFill>
                  <a:srgbClr val="000000"/>
                </a:solidFill>
                <a:highlight>
                  <a:schemeClr val="lt1"/>
                </a:highlight>
                <a:latin typeface="Arial"/>
                <a:ea typeface="Arial"/>
                <a:cs typeface="Arial"/>
                <a:sym typeface="Arial"/>
              </a:rPr>
              <a:t>This is very similar to how the human brain uses stereoscopic information from the eyes to gain depth cue information, i.e. how far apart any given object in the scene is from the viewer.</a:t>
            </a:r>
            <a:endParaRPr b="0" i="0" sz="1600" u="none" cap="none" strike="noStrike">
              <a:solidFill>
                <a:srgbClr val="000000"/>
              </a:solidFill>
              <a:highlight>
                <a:schemeClr val="lt1"/>
              </a:highlight>
              <a:latin typeface="Arial"/>
              <a:ea typeface="Arial"/>
              <a:cs typeface="Arial"/>
              <a:sym typeface="Arial"/>
            </a:endParaRPr>
          </a:p>
          <a:p>
            <a:pPr indent="-330200" lvl="0" marL="457200" marR="0" rtl="0" algn="l">
              <a:lnSpc>
                <a:spcPct val="115000"/>
              </a:lnSpc>
              <a:spcBef>
                <a:spcPts val="0"/>
              </a:spcBef>
              <a:spcAft>
                <a:spcPts val="0"/>
              </a:spcAft>
              <a:buClr>
                <a:srgbClr val="000000"/>
              </a:buClr>
              <a:buSzPts val="1600"/>
              <a:buFont typeface="Arial"/>
              <a:buChar char="●"/>
            </a:pPr>
            <a:r>
              <a:rPr b="1" i="0" lang="en" sz="1600" u="none" cap="none" strike="noStrike">
                <a:solidFill>
                  <a:srgbClr val="000000"/>
                </a:solidFill>
                <a:highlight>
                  <a:schemeClr val="lt1"/>
                </a:highlight>
                <a:latin typeface="Arial"/>
                <a:ea typeface="Arial"/>
                <a:cs typeface="Arial"/>
                <a:sym typeface="Arial"/>
              </a:rPr>
              <a:t>Gesture-based controllers</a:t>
            </a:r>
            <a:endParaRPr b="1" i="0" sz="1600" u="none" cap="none" strike="noStrike">
              <a:solidFill>
                <a:srgbClr val="000000"/>
              </a:solidFill>
              <a:highlight>
                <a:schemeClr val="lt1"/>
              </a:highlight>
              <a:latin typeface="Arial"/>
              <a:ea typeface="Arial"/>
              <a:cs typeface="Arial"/>
              <a:sym typeface="Arial"/>
            </a:endParaRPr>
          </a:p>
          <a:p>
            <a:pPr indent="-330200" lvl="1" marL="914400" marR="0" rtl="0" algn="l">
              <a:lnSpc>
                <a:spcPct val="115000"/>
              </a:lnSpc>
              <a:spcBef>
                <a:spcPts val="0"/>
              </a:spcBef>
              <a:spcAft>
                <a:spcPts val="0"/>
              </a:spcAft>
              <a:buClr>
                <a:srgbClr val="000000"/>
              </a:buClr>
              <a:buSzPts val="1600"/>
              <a:buFont typeface="Arial"/>
              <a:buChar char="○"/>
            </a:pPr>
            <a:r>
              <a:rPr b="0" i="0" lang="en" sz="1600" u="none" cap="none" strike="noStrike">
                <a:solidFill>
                  <a:srgbClr val="000000"/>
                </a:solidFill>
                <a:highlight>
                  <a:schemeClr val="lt1"/>
                </a:highlight>
                <a:latin typeface="Arial"/>
                <a:ea typeface="Arial"/>
                <a:cs typeface="Arial"/>
                <a:sym typeface="Arial"/>
              </a:rPr>
              <a:t>These controllers act as an extension of the body so that when gestures are performed, some of their motion can be conveniently captured by software. </a:t>
            </a:r>
            <a:endParaRPr b="0" i="0" sz="1100" u="none" cap="none" strike="noStrike">
              <a:solidFill>
                <a:srgbClr val="000000"/>
              </a:solidFill>
              <a:latin typeface="Lato"/>
              <a:ea typeface="Lato"/>
              <a:cs typeface="Lato"/>
              <a:sym typeface="Lato"/>
            </a:endParaRPr>
          </a:p>
        </p:txBody>
      </p:sp>
      <p:sp>
        <p:nvSpPr>
          <p:cNvPr id="183" name="Google Shape;183;p28"/>
          <p:cNvSpPr txBox="1"/>
          <p:nvPr>
            <p:ph type="title"/>
          </p:nvPr>
        </p:nvSpPr>
        <p:spPr>
          <a:xfrm>
            <a:off x="729450" y="5804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Continued..	</a:t>
            </a:r>
            <a:endParaRPr b="1" i="0" sz="2600" u="none" cap="none" strike="noStrike">
              <a:solidFill>
                <a:schemeClr val="dk2"/>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9"/>
          <p:cNvSpPr txBox="1"/>
          <p:nvPr>
            <p:ph idx="1" type="body"/>
          </p:nvPr>
        </p:nvSpPr>
        <p:spPr>
          <a:xfrm>
            <a:off x="729450" y="1440650"/>
            <a:ext cx="7688700" cy="2899200"/>
          </a:xfrm>
          <a:prstGeom prst="rect">
            <a:avLst/>
          </a:prstGeom>
          <a:noFill/>
          <a:ln>
            <a:noFill/>
          </a:ln>
        </p:spPr>
        <p:txBody>
          <a:bodyPr anchorCtr="0" anchor="t" bIns="91425" lIns="91425" spcFirstLastPara="1" rIns="91425" wrap="square" tIns="91425">
            <a:noAutofit/>
          </a:bodyPr>
          <a:lstStyle/>
          <a:p>
            <a:pPr indent="-336550" lvl="1" marL="914400" marR="0" rtl="0" algn="l">
              <a:lnSpc>
                <a:spcPct val="115000"/>
              </a:lnSpc>
              <a:spcBef>
                <a:spcPts val="0"/>
              </a:spcBef>
              <a:spcAft>
                <a:spcPts val="0"/>
              </a:spcAft>
              <a:buClr>
                <a:srgbClr val="000000"/>
              </a:buClr>
              <a:buSzPts val="1700"/>
              <a:buFont typeface="Arial"/>
              <a:buChar char="○"/>
            </a:pPr>
            <a:r>
              <a:rPr b="0" i="0" lang="en" sz="1700" u="none" cap="none" strike="noStrike">
                <a:solidFill>
                  <a:srgbClr val="000000"/>
                </a:solidFill>
                <a:highlight>
                  <a:schemeClr val="lt1"/>
                </a:highlight>
                <a:latin typeface="Arial"/>
                <a:ea typeface="Arial"/>
                <a:cs typeface="Arial"/>
                <a:sym typeface="Arial"/>
              </a:rPr>
              <a:t>An example of emerging gesture-based motion capture is through skeletal hand tracking. An example of this technology is shown by tracking companies uSens and Gestigon.</a:t>
            </a:r>
            <a:endParaRPr b="0" i="0" sz="1200" u="none" cap="none" strike="noStrike">
              <a:solidFill>
                <a:srgbClr val="000000"/>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729450" y="5209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Existing Challenges</a:t>
            </a:r>
            <a:endParaRPr b="1" i="0" sz="2600" u="none" cap="none" strike="noStrike">
              <a:solidFill>
                <a:schemeClr val="dk2"/>
              </a:solidFill>
              <a:latin typeface="Raleway"/>
              <a:ea typeface="Raleway"/>
              <a:cs typeface="Raleway"/>
              <a:sym typeface="Raleway"/>
            </a:endParaRPr>
          </a:p>
        </p:txBody>
      </p:sp>
      <p:sp>
        <p:nvSpPr>
          <p:cNvPr id="194" name="Google Shape;194;p30"/>
          <p:cNvSpPr txBox="1"/>
          <p:nvPr>
            <p:ph idx="1" type="body"/>
          </p:nvPr>
        </p:nvSpPr>
        <p:spPr>
          <a:xfrm>
            <a:off x="729450" y="1566900"/>
            <a:ext cx="7688700" cy="2969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The existing gesture recognition systems are not widely accepted for “</a:t>
            </a:r>
            <a:r>
              <a:rPr b="0" i="0" lang="en" sz="1600" u="sng" cap="none" strike="noStrike">
                <a:solidFill>
                  <a:srgbClr val="000000"/>
                </a:solidFill>
                <a:latin typeface="Lato"/>
                <a:ea typeface="Lato"/>
                <a:cs typeface="Lato"/>
                <a:sym typeface="Lato"/>
              </a:rPr>
              <a:t>they always required some additional sensors for their functioning.</a:t>
            </a:r>
            <a:r>
              <a:rPr b="0" i="0" lang="en" sz="1600" u="none" cap="none" strike="noStrike">
                <a:solidFill>
                  <a:srgbClr val="000000"/>
                </a:solidFill>
                <a:latin typeface="Lato"/>
                <a:ea typeface="Lato"/>
                <a:cs typeface="Lato"/>
                <a:sym typeface="Lato"/>
              </a:rPr>
              <a:t>”</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This hardware required for the existing system are very costly, which makes  them inaccessible to a major section of society.</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There is no implementation of Deep Learning in any of the present recognition system.</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Some of the existing systems are considering only the static image into consideration.</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Neglection of temporal factors.</a:t>
            </a:r>
            <a:endParaRPr b="0" i="0" sz="1600" u="none" cap="none" strike="noStrike">
              <a:solidFill>
                <a:srgbClr val="000000"/>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52092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Proposed Enhancements	</a:t>
            </a:r>
            <a:endParaRPr b="1" i="0" sz="2600" u="none" cap="none" strike="noStrike">
              <a:solidFill>
                <a:schemeClr val="dk2"/>
              </a:solidFill>
              <a:latin typeface="Raleway"/>
              <a:ea typeface="Raleway"/>
              <a:cs typeface="Raleway"/>
              <a:sym typeface="Raleway"/>
            </a:endParaRPr>
          </a:p>
        </p:txBody>
      </p:sp>
      <p:sp>
        <p:nvSpPr>
          <p:cNvPr id="200" name="Google Shape;200;p31"/>
          <p:cNvSpPr txBox="1"/>
          <p:nvPr>
            <p:ph idx="1" type="body"/>
          </p:nvPr>
        </p:nvSpPr>
        <p:spPr>
          <a:xfrm>
            <a:off x="729450" y="1507400"/>
            <a:ext cx="7688700" cy="30528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15000"/>
              </a:lnSpc>
              <a:spcBef>
                <a:spcPts val="0"/>
              </a:spcBef>
              <a:spcAft>
                <a:spcPts val="0"/>
              </a:spcAft>
              <a:buClr>
                <a:srgbClr val="000000"/>
              </a:buClr>
              <a:buSzPts val="1700"/>
              <a:buFont typeface="Lato"/>
              <a:buChar char="●"/>
            </a:pPr>
            <a:r>
              <a:rPr b="0" i="0" lang="en" sz="1700" u="none" cap="none" strike="noStrike">
                <a:solidFill>
                  <a:srgbClr val="000000"/>
                </a:solidFill>
                <a:latin typeface="Lato"/>
                <a:ea typeface="Lato"/>
                <a:cs typeface="Lato"/>
                <a:sym typeface="Lato"/>
              </a:rPr>
              <a:t>On the contrary, we decided to try it do without any sensors.</a:t>
            </a:r>
            <a:endParaRPr b="0" i="0" sz="1700" u="none" cap="none" strike="noStrike">
              <a:solidFill>
                <a:srgbClr val="000000"/>
              </a:solidFill>
              <a:latin typeface="Lato"/>
              <a:ea typeface="Lato"/>
              <a:cs typeface="Lato"/>
              <a:sym typeface="Lato"/>
            </a:endParaRPr>
          </a:p>
          <a:p>
            <a:pPr indent="-336550" lvl="0" marL="457200" marR="0" rtl="0" algn="l">
              <a:lnSpc>
                <a:spcPct val="115000"/>
              </a:lnSpc>
              <a:spcBef>
                <a:spcPts val="0"/>
              </a:spcBef>
              <a:spcAft>
                <a:spcPts val="0"/>
              </a:spcAft>
              <a:buClr>
                <a:srgbClr val="000000"/>
              </a:buClr>
              <a:buSzPts val="1700"/>
              <a:buFont typeface="Lato"/>
              <a:buChar char="●"/>
            </a:pPr>
            <a:r>
              <a:rPr b="0" i="0" lang="en" sz="1700" u="none" cap="none" strike="noStrike">
                <a:solidFill>
                  <a:srgbClr val="000000"/>
                </a:solidFill>
                <a:latin typeface="Lato"/>
                <a:ea typeface="Lato"/>
                <a:cs typeface="Lato"/>
                <a:sym typeface="Lato"/>
              </a:rPr>
              <a:t>We decided to just feed a neural network with huge amount of data and to do it without any additional devices.</a:t>
            </a:r>
            <a:endParaRPr b="0" i="0" sz="1700" u="none" cap="none" strike="noStrike">
              <a:solidFill>
                <a:srgbClr val="000000"/>
              </a:solidFill>
              <a:latin typeface="Lato"/>
              <a:ea typeface="Lato"/>
              <a:cs typeface="Lato"/>
              <a:sym typeface="Lato"/>
            </a:endParaRPr>
          </a:p>
          <a:p>
            <a:pPr indent="-336550" lvl="0" marL="457200" marR="0" rtl="0" algn="l">
              <a:lnSpc>
                <a:spcPct val="115000"/>
              </a:lnSpc>
              <a:spcBef>
                <a:spcPts val="0"/>
              </a:spcBef>
              <a:spcAft>
                <a:spcPts val="0"/>
              </a:spcAft>
              <a:buClr>
                <a:srgbClr val="000000"/>
              </a:buClr>
              <a:buSzPts val="1700"/>
              <a:buFont typeface="Lato"/>
              <a:buChar char="●"/>
            </a:pPr>
            <a:r>
              <a:rPr b="0" i="0" lang="en" sz="1700" u="none" cap="none" strike="noStrike">
                <a:solidFill>
                  <a:srgbClr val="000000"/>
                </a:solidFill>
                <a:latin typeface="Lato"/>
                <a:ea typeface="Lato"/>
                <a:cs typeface="Lato"/>
                <a:sym typeface="Lato"/>
              </a:rPr>
              <a:t>Without Additional devices, is paramount, because this means that the end user in the end would only merely need a webcam  or a laptop camera to be able to use a gesture recognition system.</a:t>
            </a:r>
            <a:endParaRPr b="0" i="0" sz="1700" u="none" cap="none" strike="noStrike">
              <a:solidFill>
                <a:srgbClr val="000000"/>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Introduction</a:t>
            </a:r>
            <a:endParaRPr b="1" i="0" sz="2600" u="none" cap="none" strike="noStrike">
              <a:solidFill>
                <a:schemeClr val="dk2"/>
              </a:solidFill>
              <a:latin typeface="Raleway"/>
              <a:ea typeface="Raleway"/>
              <a:cs typeface="Raleway"/>
              <a:sym typeface="Raleway"/>
            </a:endParaRPr>
          </a:p>
        </p:txBody>
      </p:sp>
      <p:sp>
        <p:nvSpPr>
          <p:cNvPr id="92" name="Google Shape;92;p14"/>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600"/>
              <a:buFont typeface="Lato"/>
              <a:buNone/>
            </a:pPr>
            <a:r>
              <a:rPr b="0" i="0" lang="en" sz="1600" u="none" cap="none" strike="noStrike">
                <a:solidFill>
                  <a:srgbClr val="000000"/>
                </a:solidFill>
                <a:latin typeface="Lato"/>
                <a:ea typeface="Lato"/>
                <a:cs typeface="Lato"/>
                <a:sym typeface="Lato"/>
              </a:rPr>
              <a:t>Gesture Recognition</a:t>
            </a:r>
            <a:r>
              <a:rPr b="0" i="0" lang="en" sz="1600" u="none" cap="none" strike="noStrike">
                <a:solidFill>
                  <a:schemeClr val="accent1"/>
                </a:solidFill>
                <a:latin typeface="Lato"/>
                <a:ea typeface="Lato"/>
                <a:cs typeface="Lato"/>
                <a:sym typeface="Lato"/>
              </a:rPr>
              <a:t> </a:t>
            </a:r>
            <a:endParaRPr b="0" i="0" sz="1600" u="none" cap="none" strike="noStrike">
              <a:solidFill>
                <a:schemeClr val="accent1"/>
              </a:solidFill>
              <a:latin typeface="Lato"/>
              <a:ea typeface="Lato"/>
              <a:cs typeface="Lato"/>
              <a:sym typeface="Lato"/>
            </a:endParaRPr>
          </a:p>
        </p:txBody>
      </p:sp>
      <p:sp>
        <p:nvSpPr>
          <p:cNvPr id="93" name="Google Shape;93;p14"/>
          <p:cNvSpPr txBox="1"/>
          <p:nvPr>
            <p:ph idx="2" type="body"/>
          </p:nvPr>
        </p:nvSpPr>
        <p:spPr>
          <a:xfrm>
            <a:off x="5123225" y="1801625"/>
            <a:ext cx="3374400" cy="30255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chemeClr val="accent1"/>
              </a:buClr>
              <a:buSzPts val="1300"/>
              <a:buFont typeface="Lato"/>
              <a:buNone/>
            </a:pPr>
            <a:r>
              <a:rPr b="1" i="0" lang="en" sz="3000" u="none" cap="none" strike="noStrike">
                <a:solidFill>
                  <a:srgbClr val="000000"/>
                </a:solidFill>
                <a:latin typeface="Lato"/>
                <a:ea typeface="Lato"/>
                <a:cs typeface="Lato"/>
                <a:sym typeface="Lato"/>
              </a:rPr>
              <a:t>WHY Gesture?</a:t>
            </a:r>
            <a:endParaRPr b="1" i="0" sz="3000" u="none" cap="none" strike="noStrike">
              <a:solidFill>
                <a:srgbClr val="000000"/>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t/>
            </a:r>
            <a:endParaRPr b="1" i="0" sz="30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t/>
            </a:r>
            <a:endParaRPr b="1" i="0" sz="30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1600"/>
              </a:spcAft>
              <a:buClr>
                <a:schemeClr val="accent1"/>
              </a:buClr>
              <a:buSzPts val="1300"/>
              <a:buFont typeface="Lato"/>
              <a:buNone/>
            </a:pPr>
            <a:r>
              <a:t/>
            </a:r>
            <a:endParaRPr b="1" i="0" sz="3000" u="none" cap="none" strike="noStrike">
              <a:solidFill>
                <a:schemeClr val="accen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533975"/>
            <a:ext cx="7688700" cy="6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Why Deep Learning ?</a:t>
            </a:r>
            <a:endParaRPr b="1" i="0" sz="2600" u="none" cap="none" strike="noStrike">
              <a:solidFill>
                <a:schemeClr val="dk2"/>
              </a:solidFill>
              <a:latin typeface="Raleway"/>
              <a:ea typeface="Raleway"/>
              <a:cs typeface="Raleway"/>
              <a:sym typeface="Raleway"/>
            </a:endParaRPr>
          </a:p>
        </p:txBody>
      </p:sp>
      <p:sp>
        <p:nvSpPr>
          <p:cNvPr id="206" name="Google Shape;206;p32"/>
          <p:cNvSpPr txBox="1"/>
          <p:nvPr>
            <p:ph idx="1" type="body"/>
          </p:nvPr>
        </p:nvSpPr>
        <p:spPr>
          <a:xfrm>
            <a:off x="4773000" y="1503825"/>
            <a:ext cx="3710400" cy="27678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dk2"/>
              </a:buClr>
              <a:buSzPts val="1600"/>
              <a:buFont typeface="Arial"/>
              <a:buChar char="●"/>
            </a:pPr>
            <a:r>
              <a:rPr b="0" i="0" lang="en" sz="1600" u="none" cap="none" strike="noStrike">
                <a:solidFill>
                  <a:schemeClr val="dk2"/>
                </a:solidFill>
                <a:latin typeface="Arial"/>
                <a:ea typeface="Arial"/>
                <a:cs typeface="Arial"/>
                <a:sym typeface="Arial"/>
              </a:rPr>
              <a:t>While training large amount of data, Deep Learning Algorithm performs much better than traditional ML Algorithm.</a:t>
            </a:r>
            <a:endParaRPr b="0" i="0" sz="1600" u="none" cap="none" strike="noStrike">
              <a:solidFill>
                <a:schemeClr val="dk2"/>
              </a:solidFill>
              <a:latin typeface="Arial"/>
              <a:ea typeface="Arial"/>
              <a:cs typeface="Arial"/>
              <a:sym typeface="Arial"/>
            </a:endParaRPr>
          </a:p>
          <a:p>
            <a:pPr indent="-330200" lvl="0" marL="457200" marR="0" rtl="0" algn="l">
              <a:lnSpc>
                <a:spcPct val="115000"/>
              </a:lnSpc>
              <a:spcBef>
                <a:spcPts val="0"/>
              </a:spcBef>
              <a:spcAft>
                <a:spcPts val="0"/>
              </a:spcAft>
              <a:buClr>
                <a:schemeClr val="dk2"/>
              </a:buClr>
              <a:buSzPts val="1600"/>
              <a:buFont typeface="Arial"/>
              <a:buChar char="●"/>
            </a:pPr>
            <a:r>
              <a:rPr b="0" i="0" lang="en" sz="1600" u="none" cap="none" strike="noStrike">
                <a:solidFill>
                  <a:schemeClr val="dk2"/>
                </a:solidFill>
                <a:latin typeface="Arial"/>
                <a:ea typeface="Arial"/>
                <a:cs typeface="Arial"/>
                <a:sym typeface="Arial"/>
              </a:rPr>
              <a:t>Deep Learning really shines when it comes to complex problems such as image classification, natural language processing and speech recognition.</a:t>
            </a:r>
            <a:endParaRPr b="0" i="0" sz="1600" u="none" cap="none" strike="noStrike">
              <a:solidFill>
                <a:schemeClr val="dk2"/>
              </a:solidFill>
              <a:latin typeface="Arial"/>
              <a:ea typeface="Arial"/>
              <a:cs typeface="Arial"/>
              <a:sym typeface="Arial"/>
            </a:endParaRPr>
          </a:p>
          <a:p>
            <a:pPr indent="0" lvl="0" marL="457200" marR="0" rtl="0" algn="l">
              <a:lnSpc>
                <a:spcPct val="115000"/>
              </a:lnSpc>
              <a:spcBef>
                <a:spcPts val="1600"/>
              </a:spcBef>
              <a:spcAft>
                <a:spcPts val="1600"/>
              </a:spcAft>
              <a:buClr>
                <a:schemeClr val="accent1"/>
              </a:buClr>
              <a:buSzPts val="1300"/>
              <a:buFont typeface="Lato"/>
              <a:buNone/>
            </a:pPr>
            <a:r>
              <a:t/>
            </a:r>
            <a:endParaRPr b="0" i="0" sz="1400" u="none" cap="none" strike="noStrike">
              <a:solidFill>
                <a:schemeClr val="dk2"/>
              </a:solidFill>
              <a:latin typeface="Lato"/>
              <a:ea typeface="Lato"/>
              <a:cs typeface="Lato"/>
              <a:sym typeface="Lato"/>
            </a:endParaRPr>
          </a:p>
        </p:txBody>
      </p:sp>
      <p:pic>
        <p:nvPicPr>
          <p:cNvPr id="207" name="Google Shape;207;p32"/>
          <p:cNvPicPr preferRelativeResize="0"/>
          <p:nvPr/>
        </p:nvPicPr>
        <p:blipFill rotWithShape="1">
          <a:blip r:embed="rId3">
            <a:alphaModFix/>
          </a:blip>
          <a:srcRect b="0" l="0" r="0" t="0"/>
          <a:stretch/>
        </p:blipFill>
        <p:spPr>
          <a:xfrm>
            <a:off x="479300" y="1503825"/>
            <a:ext cx="4293700" cy="3411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729450" y="566650"/>
            <a:ext cx="7688700" cy="62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Requirement Analysis</a:t>
            </a:r>
            <a:endParaRPr b="1" i="0" sz="2600" u="none" cap="none" strike="noStrike">
              <a:solidFill>
                <a:schemeClr val="dk2"/>
              </a:solidFill>
              <a:latin typeface="Raleway"/>
              <a:ea typeface="Raleway"/>
              <a:cs typeface="Raleway"/>
              <a:sym typeface="Raleway"/>
            </a:endParaRPr>
          </a:p>
        </p:txBody>
      </p:sp>
      <p:sp>
        <p:nvSpPr>
          <p:cNvPr id="213" name="Google Shape;213;p33"/>
          <p:cNvSpPr txBox="1"/>
          <p:nvPr>
            <p:ph idx="1" type="body"/>
          </p:nvPr>
        </p:nvSpPr>
        <p:spPr>
          <a:xfrm>
            <a:off x="1122425" y="1547400"/>
            <a:ext cx="7295700" cy="279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1" i="0" lang="en" sz="1800" u="none" cap="none" strike="noStrike">
                <a:solidFill>
                  <a:schemeClr val="dk2"/>
                </a:solidFill>
                <a:latin typeface="Lato"/>
                <a:ea typeface="Lato"/>
                <a:cs typeface="Lato"/>
                <a:sym typeface="Lato"/>
              </a:rPr>
              <a:t>How do we get such a huge amount of data ?</a:t>
            </a:r>
            <a:endParaRPr b="1" i="0" sz="1800" u="none" cap="none" strike="noStrike">
              <a:solidFill>
                <a:schemeClr val="dk2"/>
              </a:solidFill>
              <a:latin typeface="Lato"/>
              <a:ea typeface="Lato"/>
              <a:cs typeface="Lato"/>
              <a:sym typeface="Lato"/>
            </a:endParaRPr>
          </a:p>
          <a:p>
            <a:pPr indent="-330200" lvl="0" marL="457200" marR="0" rtl="0" algn="l">
              <a:lnSpc>
                <a:spcPct val="115000"/>
              </a:lnSpc>
              <a:spcBef>
                <a:spcPts val="160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Data Scraping</a:t>
            </a:r>
            <a:endParaRPr b="0" i="0" sz="1600" u="none" cap="none" strike="noStrike">
              <a:solidFill>
                <a:schemeClr val="dk2"/>
              </a:solidFill>
              <a:latin typeface="Lato"/>
              <a:ea typeface="Lato"/>
              <a:cs typeface="Lato"/>
              <a:sym typeface="Lato"/>
            </a:endParaRPr>
          </a:p>
          <a:p>
            <a:pPr indent="-330200" lvl="1" marL="9144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It involves crawling  the www using Hypertext Transfer Protocol or through a web browser.</a:t>
            </a:r>
            <a:endParaRPr b="0" i="0" sz="1600" u="none" cap="none" strike="noStrike">
              <a:solidFill>
                <a:schemeClr val="dk2"/>
              </a:solidFill>
              <a:latin typeface="Lato"/>
              <a:ea typeface="Lato"/>
              <a:cs typeface="Lato"/>
              <a:sym typeface="Lato"/>
            </a:endParaRPr>
          </a:p>
          <a:p>
            <a:pPr indent="-330200" lvl="1" marL="9144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Scraping the videos for each gesture from the internet.</a:t>
            </a:r>
            <a:endParaRPr b="0" i="0" sz="1600" u="none" cap="none" strike="noStrike">
              <a:solidFill>
                <a:schemeClr val="dk2"/>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729450" y="577550"/>
            <a:ext cx="7688700" cy="47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 </a:t>
            </a:r>
            <a:endParaRPr b="1" i="0" sz="2600" u="none" cap="none" strike="noStrike">
              <a:solidFill>
                <a:schemeClr val="dk2"/>
              </a:solidFill>
              <a:latin typeface="Raleway"/>
              <a:ea typeface="Raleway"/>
              <a:cs typeface="Raleway"/>
              <a:sym typeface="Raleway"/>
            </a:endParaRPr>
          </a:p>
        </p:txBody>
      </p:sp>
      <p:sp>
        <p:nvSpPr>
          <p:cNvPr id="219" name="Google Shape;219;p34"/>
          <p:cNvSpPr txBox="1"/>
          <p:nvPr>
            <p:ph idx="1" type="body"/>
          </p:nvPr>
        </p:nvSpPr>
        <p:spPr>
          <a:xfrm>
            <a:off x="729450" y="1411100"/>
            <a:ext cx="7688700" cy="294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1" i="0" lang="en" sz="1600" u="none" cap="none" strike="noStrike">
                <a:solidFill>
                  <a:schemeClr val="dk2"/>
                </a:solidFill>
                <a:latin typeface="Lato"/>
                <a:ea typeface="Lato"/>
                <a:cs typeface="Lato"/>
                <a:sym typeface="Lato"/>
              </a:rPr>
              <a:t>Problems with this approach  :</a:t>
            </a:r>
            <a:endParaRPr b="1" i="0" sz="1600" u="none" cap="none" strike="noStrike">
              <a:solidFill>
                <a:schemeClr val="dk2"/>
              </a:solidFill>
              <a:latin typeface="Lato"/>
              <a:ea typeface="Lato"/>
              <a:cs typeface="Lato"/>
              <a:sym typeface="Lato"/>
            </a:endParaRPr>
          </a:p>
          <a:p>
            <a:pPr indent="-330200" lvl="0" marL="457200" marR="0" rtl="0" algn="l">
              <a:lnSpc>
                <a:spcPct val="115000"/>
              </a:lnSpc>
              <a:spcBef>
                <a:spcPts val="160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Time consuming</a:t>
            </a:r>
            <a:endParaRPr b="0" i="0" sz="1600" u="none" cap="none" strike="noStrike">
              <a:solidFill>
                <a:schemeClr val="dk2"/>
              </a:solidFill>
              <a:latin typeface="Lato"/>
              <a:ea typeface="Lato"/>
              <a:cs typeface="Lato"/>
              <a:sym typeface="Lato"/>
            </a:endParaRPr>
          </a:p>
          <a:p>
            <a:pPr indent="-330200" lvl="0" marL="4572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You might not get right amount of data</a:t>
            </a:r>
            <a:endParaRPr b="0" i="0" sz="1600" u="none" cap="none" strike="noStrike">
              <a:solidFill>
                <a:schemeClr val="dk2"/>
              </a:solidFill>
              <a:latin typeface="Lato"/>
              <a:ea typeface="Lato"/>
              <a:cs typeface="Lato"/>
              <a:sym typeface="Lato"/>
            </a:endParaRPr>
          </a:p>
          <a:p>
            <a:pPr indent="-330200" lvl="0" marL="4572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Data might be not balanced</a:t>
            </a:r>
            <a:endParaRPr b="0" i="0" sz="1600" u="none" cap="none" strike="noStrike">
              <a:solidFill>
                <a:schemeClr val="dk2"/>
              </a:solidFill>
              <a:latin typeface="Lato"/>
              <a:ea typeface="Lato"/>
              <a:cs typeface="Lato"/>
              <a:sym typeface="Lato"/>
            </a:endParaRPr>
          </a:p>
          <a:p>
            <a:pPr indent="-330200" lvl="0" marL="4572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Multiple people performing multiple gestures in a single frame simultaneously</a:t>
            </a:r>
            <a:endParaRPr b="0" i="0" sz="1600" u="none" cap="none" strike="noStrike">
              <a:solidFill>
                <a:schemeClr val="dk2"/>
              </a:solidFill>
              <a:latin typeface="Lato"/>
              <a:ea typeface="Lato"/>
              <a:cs typeface="Lato"/>
              <a:sym typeface="Lato"/>
            </a:endParaRPr>
          </a:p>
          <a:p>
            <a:pPr indent="-330200" lvl="0" marL="4572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People may perform gestures with different perspectives</a:t>
            </a:r>
            <a:endParaRPr b="0" i="0" sz="1600" u="none" cap="none" strike="noStrike">
              <a:solidFill>
                <a:schemeClr val="dk2"/>
              </a:solidFill>
              <a:latin typeface="Lato"/>
              <a:ea typeface="Lato"/>
              <a:cs typeface="Lato"/>
              <a:sym typeface="Lato"/>
            </a:endParaRPr>
          </a:p>
          <a:p>
            <a:pPr indent="-330200" lvl="0" marL="4572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Long streaming with only few second of gesture</a:t>
            </a:r>
            <a:endParaRPr b="0" i="0" sz="1600" u="none" cap="none" strike="noStrike">
              <a:solidFill>
                <a:schemeClr val="dk2"/>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729450" y="446775"/>
            <a:ext cx="7688700" cy="64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 </a:t>
            </a:r>
            <a:endParaRPr b="1" i="0" sz="2600" u="none" cap="none" strike="noStrike">
              <a:solidFill>
                <a:schemeClr val="dk2"/>
              </a:solidFill>
              <a:latin typeface="Raleway"/>
              <a:ea typeface="Raleway"/>
              <a:cs typeface="Raleway"/>
              <a:sym typeface="Raleway"/>
            </a:endParaRPr>
          </a:p>
        </p:txBody>
      </p:sp>
      <p:sp>
        <p:nvSpPr>
          <p:cNvPr id="225" name="Google Shape;225;p35"/>
          <p:cNvSpPr txBox="1"/>
          <p:nvPr>
            <p:ph idx="1" type="body"/>
          </p:nvPr>
        </p:nvSpPr>
        <p:spPr>
          <a:xfrm>
            <a:off x="729450" y="1591000"/>
            <a:ext cx="7688700" cy="2748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Collecting the data within our team</a:t>
            </a:r>
            <a:endParaRPr b="0" i="0" sz="1600" u="none" cap="none" strike="noStrike">
              <a:solidFill>
                <a:schemeClr val="dk2"/>
              </a:solidFill>
              <a:latin typeface="Lato"/>
              <a:ea typeface="Lato"/>
              <a:cs typeface="Lato"/>
              <a:sym typeface="Lato"/>
            </a:endParaRPr>
          </a:p>
          <a:p>
            <a:pPr indent="-330200" lvl="1" marL="9144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Recording the videos</a:t>
            </a:r>
            <a:endParaRPr b="0" i="0" sz="1600" u="none" cap="none" strike="noStrike">
              <a:solidFill>
                <a:schemeClr val="dk2"/>
              </a:solidFill>
              <a:latin typeface="Lato"/>
              <a:ea typeface="Lato"/>
              <a:cs typeface="Lato"/>
              <a:sym typeface="Lato"/>
            </a:endParaRPr>
          </a:p>
          <a:p>
            <a:pPr indent="-330200" lvl="1" marL="9144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Annotating the videos</a:t>
            </a:r>
            <a:endParaRPr b="0" i="0" sz="1600" u="none" cap="none" strike="noStrike">
              <a:solidFill>
                <a:schemeClr val="dk2"/>
              </a:solidFill>
              <a:latin typeface="Lato"/>
              <a:ea typeface="Lato"/>
              <a:cs typeface="Lato"/>
              <a:sym typeface="Lato"/>
            </a:endParaRPr>
          </a:p>
          <a:p>
            <a:pPr indent="-330200" lvl="1" marL="9144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Problems:</a:t>
            </a:r>
            <a:endParaRPr b="0" i="0" sz="1600" u="none" cap="none" strike="noStrike">
              <a:solidFill>
                <a:schemeClr val="dk2"/>
              </a:solidFill>
              <a:latin typeface="Lato"/>
              <a:ea typeface="Lato"/>
              <a:cs typeface="Lato"/>
              <a:sym typeface="Lato"/>
            </a:endParaRPr>
          </a:p>
          <a:p>
            <a:pPr indent="-330200" lvl="2" marL="13716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Not possible in practice if we are talking about thousands of videos</a:t>
            </a:r>
            <a:endParaRPr b="0" i="0" sz="1600" u="none" cap="none" strike="noStrike">
              <a:solidFill>
                <a:schemeClr val="dk2"/>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6"/>
          <p:cNvSpPr txBox="1"/>
          <p:nvPr>
            <p:ph idx="4294967295" type="body"/>
          </p:nvPr>
        </p:nvSpPr>
        <p:spPr>
          <a:xfrm>
            <a:off x="729450" y="1325400"/>
            <a:ext cx="7688700" cy="368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t/>
            </a:r>
            <a:endParaRPr b="0" i="0" sz="16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1600"/>
              </a:spcAft>
              <a:buClr>
                <a:schemeClr val="accent1"/>
              </a:buClr>
              <a:buSzPts val="1300"/>
              <a:buFont typeface="Lato"/>
              <a:buNone/>
            </a:pPr>
            <a:r>
              <a:t/>
            </a:r>
            <a:endParaRPr b="0" i="0" sz="1600" u="none" cap="none" strike="noStrike">
              <a:solidFill>
                <a:schemeClr val="accent1"/>
              </a:solidFill>
              <a:latin typeface="Lato"/>
              <a:ea typeface="Lato"/>
              <a:cs typeface="Lato"/>
              <a:sym typeface="Lato"/>
            </a:endParaRPr>
          </a:p>
        </p:txBody>
      </p:sp>
      <p:pic>
        <p:nvPicPr>
          <p:cNvPr id="231" name="Google Shape;231;p36" title="swipe.mov">
            <a:hlinkClick r:id="rId3"/>
          </p:cNvPr>
          <p:cNvPicPr preferRelativeResize="0"/>
          <p:nvPr/>
        </p:nvPicPr>
        <p:blipFill rotWithShape="1">
          <a:blip r:embed="rId4">
            <a:alphaModFix/>
          </a:blip>
          <a:srcRect b="0" l="0" r="0" t="0"/>
          <a:stretch/>
        </p:blipFill>
        <p:spPr>
          <a:xfrm>
            <a:off x="1260613" y="1582625"/>
            <a:ext cx="6622775" cy="3013275"/>
          </a:xfrm>
          <a:prstGeom prst="rect">
            <a:avLst/>
          </a:prstGeom>
          <a:noFill/>
          <a:ln>
            <a:noFill/>
          </a:ln>
        </p:spPr>
      </p:pic>
      <p:sp>
        <p:nvSpPr>
          <p:cNvPr id="232" name="Google Shape;232;p36"/>
          <p:cNvSpPr txBox="1"/>
          <p:nvPr>
            <p:ph type="title"/>
          </p:nvPr>
        </p:nvSpPr>
        <p:spPr>
          <a:xfrm>
            <a:off x="729450" y="533975"/>
            <a:ext cx="7688400" cy="58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Dataset sample</a:t>
            </a:r>
            <a:endParaRPr b="1" i="0" sz="2600" u="none" cap="none" strike="noStrike">
              <a:solidFill>
                <a:schemeClr val="dk2"/>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729450" y="632300"/>
            <a:ext cx="7688700" cy="55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Bottlenecks</a:t>
            </a:r>
            <a:endParaRPr b="1" i="0" sz="2600" u="none" cap="none" strike="noStrike">
              <a:solidFill>
                <a:schemeClr val="dk2"/>
              </a:solidFill>
              <a:latin typeface="Raleway"/>
              <a:ea typeface="Raleway"/>
              <a:cs typeface="Raleway"/>
              <a:sym typeface="Raleway"/>
            </a:endParaRPr>
          </a:p>
        </p:txBody>
      </p:sp>
      <p:sp>
        <p:nvSpPr>
          <p:cNvPr id="238" name="Google Shape;238;p37"/>
          <p:cNvSpPr txBox="1"/>
          <p:nvPr>
            <p:ph idx="1" type="body"/>
          </p:nvPr>
        </p:nvSpPr>
        <p:spPr>
          <a:xfrm>
            <a:off x="729450" y="1605075"/>
            <a:ext cx="7688700" cy="273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1" i="0" lang="en" sz="1800" u="none" cap="none" strike="noStrike">
                <a:solidFill>
                  <a:schemeClr val="dk2"/>
                </a:solidFill>
                <a:latin typeface="Lato"/>
                <a:ea typeface="Lato"/>
                <a:cs typeface="Lato"/>
                <a:sym typeface="Lato"/>
              </a:rPr>
              <a:t>Starving GPU Problem </a:t>
            </a:r>
            <a:r>
              <a:rPr b="0" i="0" lang="en" sz="1800" u="none" cap="none" strike="noStrike">
                <a:solidFill>
                  <a:schemeClr val="dk2"/>
                </a:solidFill>
                <a:latin typeface="Lato"/>
                <a:ea typeface="Lato"/>
                <a:cs typeface="Lato"/>
                <a:sym typeface="Lato"/>
              </a:rPr>
              <a:t> </a:t>
            </a:r>
            <a:endParaRPr b="0" i="0" sz="1600" u="none" cap="none" strike="noStrike">
              <a:solidFill>
                <a:schemeClr val="dk2"/>
              </a:solidFill>
              <a:latin typeface="Lato"/>
              <a:ea typeface="Lato"/>
              <a:cs typeface="Lato"/>
              <a:sym typeface="Lato"/>
            </a:endParaRPr>
          </a:p>
          <a:p>
            <a:pPr indent="-342900" lvl="0" marL="457200" marR="0" rtl="0" algn="l">
              <a:lnSpc>
                <a:spcPct val="115000"/>
              </a:lnSpc>
              <a:spcBef>
                <a:spcPts val="160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Image datasets or image recognition cases</a:t>
            </a:r>
            <a:endParaRPr b="0" i="0" sz="1800" u="none" cap="none" strike="noStrike">
              <a:solidFill>
                <a:schemeClr val="dk2"/>
              </a:solidFill>
              <a:latin typeface="Lato"/>
              <a:ea typeface="Lato"/>
              <a:cs typeface="Lato"/>
              <a:sym typeface="Lato"/>
            </a:endParaRPr>
          </a:p>
          <a:p>
            <a:pPr indent="457200" lvl="0" marL="0" marR="0" rtl="0" algn="l">
              <a:lnSpc>
                <a:spcPct val="115000"/>
              </a:lnSpc>
              <a:spcBef>
                <a:spcPts val="1600"/>
              </a:spcBef>
              <a:spcAft>
                <a:spcPts val="1600"/>
              </a:spcAft>
              <a:buClr>
                <a:schemeClr val="accent1"/>
              </a:buClr>
              <a:buSzPts val="1300"/>
              <a:buFont typeface="Lato"/>
              <a:buNone/>
            </a:pPr>
            <a:r>
              <a:rPr b="0" i="0" lang="en" sz="1600" u="none" cap="none" strike="noStrike">
                <a:solidFill>
                  <a:schemeClr val="dk2"/>
                </a:solidFill>
                <a:latin typeface="Lato"/>
                <a:ea typeface="Lato"/>
                <a:cs typeface="Lato"/>
                <a:sym typeface="Lato"/>
              </a:rPr>
              <a:t>The image data set is usually small enough to fit in file system cache. During training the initial epoque would be little bit slower because of the data reading from the disk but the next iterations won’t be your bottleneck.</a:t>
            </a:r>
            <a:endParaRPr b="0" i="0" sz="1600" u="none" cap="none" strike="noStrike">
              <a:solidFill>
                <a:schemeClr val="dk2"/>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729450" y="510700"/>
            <a:ext cx="7688700" cy="7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 </a:t>
            </a:r>
            <a:endParaRPr b="1" i="0" sz="2600" u="none" cap="none" strike="noStrike">
              <a:solidFill>
                <a:schemeClr val="dk2"/>
              </a:solidFill>
              <a:latin typeface="Raleway"/>
              <a:ea typeface="Raleway"/>
              <a:cs typeface="Raleway"/>
              <a:sym typeface="Raleway"/>
            </a:endParaRPr>
          </a:p>
        </p:txBody>
      </p:sp>
      <p:sp>
        <p:nvSpPr>
          <p:cNvPr id="244" name="Google Shape;244;p38"/>
          <p:cNvSpPr txBox="1"/>
          <p:nvPr>
            <p:ph idx="1" type="body"/>
          </p:nvPr>
        </p:nvSpPr>
        <p:spPr>
          <a:xfrm>
            <a:off x="729450" y="1355375"/>
            <a:ext cx="7688700" cy="3330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Video datasets or Video Recognition</a:t>
            </a:r>
            <a:endParaRPr b="0" i="0" sz="1800" u="none" cap="none" strike="noStrike">
              <a:solidFill>
                <a:schemeClr val="dk2"/>
              </a:solidFill>
              <a:latin typeface="Lato"/>
              <a:ea typeface="Lato"/>
              <a:cs typeface="Lato"/>
              <a:sym typeface="Lato"/>
            </a:endParaRPr>
          </a:p>
          <a:p>
            <a:pPr indent="457200" lvl="0" marL="457200" marR="0" rtl="0" algn="l">
              <a:lnSpc>
                <a:spcPct val="115000"/>
              </a:lnSpc>
              <a:spcBef>
                <a:spcPts val="1600"/>
              </a:spcBef>
              <a:spcAft>
                <a:spcPts val="1600"/>
              </a:spcAft>
              <a:buClr>
                <a:schemeClr val="accent1"/>
              </a:buClr>
              <a:buSzPts val="1300"/>
              <a:buFont typeface="Lato"/>
              <a:buNone/>
            </a:pPr>
            <a:r>
              <a:rPr b="0" i="0" lang="en" sz="1600" u="none" cap="none" strike="noStrike">
                <a:solidFill>
                  <a:schemeClr val="dk2"/>
                </a:solidFill>
                <a:latin typeface="Lato"/>
                <a:ea typeface="Lato"/>
                <a:cs typeface="Lato"/>
                <a:sym typeface="Lato"/>
              </a:rPr>
              <a:t>Video data is itself large comparative to image data and when you have thousands of videos, they do not fit into file system cache. So in each iteration you have to read data over and over again and this would become our bottleneck.</a:t>
            </a:r>
            <a:endParaRPr b="0" i="0" sz="1600" u="none" cap="none" strike="noStrike">
              <a:solidFill>
                <a:schemeClr val="dk2"/>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729450" y="5647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Solution</a:t>
            </a:r>
            <a:endParaRPr b="1" i="0" sz="2600" u="none" cap="none" strike="noStrike">
              <a:solidFill>
                <a:schemeClr val="dk2"/>
              </a:solidFill>
              <a:latin typeface="Raleway"/>
              <a:ea typeface="Raleway"/>
              <a:cs typeface="Raleway"/>
              <a:sym typeface="Raleway"/>
            </a:endParaRPr>
          </a:p>
        </p:txBody>
      </p:sp>
      <p:sp>
        <p:nvSpPr>
          <p:cNvPr id="250" name="Google Shape;250;p39"/>
          <p:cNvSpPr txBox="1"/>
          <p:nvPr>
            <p:ph idx="1" type="body"/>
          </p:nvPr>
        </p:nvSpPr>
        <p:spPr>
          <a:xfrm>
            <a:off x="729450" y="1253175"/>
            <a:ext cx="7916100" cy="358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0" i="0" lang="en" sz="1600" u="none" cap="none" strike="noStrike">
                <a:solidFill>
                  <a:schemeClr val="dk2"/>
                </a:solidFill>
                <a:latin typeface="Lato"/>
                <a:ea typeface="Lato"/>
                <a:cs typeface="Lato"/>
                <a:sym typeface="Lato"/>
              </a:rPr>
              <a:t>We have referred to a data format in which-</a:t>
            </a:r>
            <a:endParaRPr b="0" i="0" sz="1600" u="none" cap="none" strike="noStrike">
              <a:solidFill>
                <a:schemeClr val="dk2"/>
              </a:solidFill>
              <a:latin typeface="Lato"/>
              <a:ea typeface="Lato"/>
              <a:cs typeface="Lato"/>
              <a:sym typeface="Lato"/>
            </a:endParaRPr>
          </a:p>
          <a:p>
            <a:pPr indent="-317500" lvl="0" marL="457200" marR="0" rtl="0" algn="l">
              <a:lnSpc>
                <a:spcPct val="115000"/>
              </a:lnSpc>
              <a:spcBef>
                <a:spcPts val="1600"/>
              </a:spcBef>
              <a:spcAft>
                <a:spcPts val="0"/>
              </a:spcAft>
              <a:buClr>
                <a:schemeClr val="dk2"/>
              </a:buClr>
              <a:buSzPts val="1400"/>
              <a:buFont typeface="Lato"/>
              <a:buChar char="●"/>
            </a:pPr>
            <a:r>
              <a:rPr b="0" i="0" lang="en" sz="1400" u="none" cap="none" strike="noStrike">
                <a:solidFill>
                  <a:schemeClr val="dk2"/>
                </a:solidFill>
                <a:latin typeface="Lato"/>
                <a:ea typeface="Lato"/>
                <a:cs typeface="Lato"/>
                <a:sym typeface="Lato"/>
              </a:rPr>
              <a:t>All the frames of a video are concatenated as a JPEG images into a single data-file </a:t>
            </a:r>
            <a:r>
              <a:rPr b="0" i="0" lang="en" sz="1400" u="none" cap="none" strike="noStrike">
                <a:solidFill>
                  <a:schemeClr val="dk2"/>
                </a:solidFill>
                <a:highlight>
                  <a:srgbClr val="FFFFFF"/>
                </a:highlight>
                <a:latin typeface="Lato"/>
                <a:ea typeface="Lato"/>
                <a:cs typeface="Lato"/>
                <a:sym typeface="Lato"/>
              </a:rPr>
              <a:t>and save the offsets and metadata in a secondary meta-file</a:t>
            </a:r>
            <a:r>
              <a:rPr b="0" i="0" lang="en" sz="1400" u="none" cap="none" strike="noStrike">
                <a:solidFill>
                  <a:schemeClr val="dk2"/>
                </a:solidFill>
                <a:latin typeface="Lato"/>
                <a:ea typeface="Lato"/>
                <a:cs typeface="Lato"/>
                <a:sym typeface="Lato"/>
              </a:rPr>
              <a:t>.</a:t>
            </a:r>
            <a:endParaRPr b="0" i="0" sz="1400" u="none" cap="none" strike="noStrike">
              <a:solidFill>
                <a:schemeClr val="dk2"/>
              </a:solidFill>
              <a:latin typeface="Lato"/>
              <a:ea typeface="Lato"/>
              <a:cs typeface="Lato"/>
              <a:sym typeface="Lato"/>
            </a:endParaRPr>
          </a:p>
          <a:p>
            <a:pPr indent="-317500" lvl="0" marL="457200" marR="0" rtl="0" algn="l">
              <a:lnSpc>
                <a:spcPct val="115000"/>
              </a:lnSpc>
              <a:spcBef>
                <a:spcPts val="0"/>
              </a:spcBef>
              <a:spcAft>
                <a:spcPts val="0"/>
              </a:spcAft>
              <a:buClr>
                <a:schemeClr val="dk2"/>
              </a:buClr>
              <a:buSzPts val="1400"/>
              <a:buFont typeface="Lato"/>
              <a:buChar char="●"/>
            </a:pPr>
            <a:r>
              <a:rPr b="0" i="0" lang="en" sz="1400" u="none" cap="none" strike="noStrike">
                <a:solidFill>
                  <a:schemeClr val="dk2"/>
                </a:solidFill>
                <a:latin typeface="Lato"/>
                <a:ea typeface="Lato"/>
                <a:cs typeface="Lato"/>
                <a:sym typeface="Lato"/>
              </a:rPr>
              <a:t>Using JPEG compression that reduces the file size significantly</a:t>
            </a:r>
            <a:endParaRPr b="0" i="0" sz="1400" u="none" cap="none" strike="noStrike">
              <a:solidFill>
                <a:schemeClr val="dk2"/>
              </a:solidFill>
              <a:latin typeface="Lato"/>
              <a:ea typeface="Lato"/>
              <a:cs typeface="Lato"/>
              <a:sym typeface="Lato"/>
            </a:endParaRPr>
          </a:p>
          <a:p>
            <a:pPr indent="-317500" lvl="0" marL="457200" marR="0" rtl="0" algn="l">
              <a:lnSpc>
                <a:spcPct val="115000"/>
              </a:lnSpc>
              <a:spcBef>
                <a:spcPts val="0"/>
              </a:spcBef>
              <a:spcAft>
                <a:spcPts val="0"/>
              </a:spcAft>
              <a:buClr>
                <a:schemeClr val="dk2"/>
              </a:buClr>
              <a:buSzPts val="1400"/>
              <a:buFont typeface="Lato"/>
              <a:buChar char="●"/>
            </a:pPr>
            <a:r>
              <a:rPr b="0" i="0" lang="en" sz="1400" u="none" cap="none" strike="noStrike">
                <a:solidFill>
                  <a:schemeClr val="dk2"/>
                </a:solidFill>
                <a:highlight>
                  <a:srgbClr val="FFFFFF"/>
                </a:highlight>
                <a:latin typeface="Lato"/>
                <a:ea typeface="Lato"/>
                <a:cs typeface="Lato"/>
                <a:sym typeface="Lato"/>
              </a:rPr>
              <a:t>An important feature of the format is that multiple videos can be stored in a single chunk.</a:t>
            </a:r>
            <a:endParaRPr b="0" i="0" sz="1400" u="none" cap="none" strike="noStrike">
              <a:solidFill>
                <a:schemeClr val="dk2"/>
              </a:solidFill>
              <a:highlight>
                <a:srgbClr val="FFFFFF"/>
              </a:highlight>
              <a:latin typeface="Lato"/>
              <a:ea typeface="Lato"/>
              <a:cs typeface="Lato"/>
              <a:sym typeface="Lato"/>
            </a:endParaRPr>
          </a:p>
          <a:p>
            <a:pPr indent="-317500" lvl="0" marL="457200" marR="0" rtl="0" algn="l">
              <a:lnSpc>
                <a:spcPct val="115000"/>
              </a:lnSpc>
              <a:spcBef>
                <a:spcPts val="0"/>
              </a:spcBef>
              <a:spcAft>
                <a:spcPts val="0"/>
              </a:spcAft>
              <a:buClr>
                <a:schemeClr val="dk2"/>
              </a:buClr>
              <a:buSzPts val="1400"/>
              <a:buFont typeface="Lato"/>
              <a:buChar char="●"/>
            </a:pPr>
            <a:r>
              <a:rPr b="0" i="0" lang="en" sz="1400" u="none" cap="none" strike="noStrike">
                <a:solidFill>
                  <a:schemeClr val="dk2"/>
                </a:solidFill>
                <a:highlight>
                  <a:srgbClr val="FFFFFF"/>
                </a:highlight>
                <a:latin typeface="Lato"/>
                <a:ea typeface="Lato"/>
                <a:cs typeface="Lato"/>
                <a:sym typeface="Lato"/>
              </a:rPr>
              <a:t>Since all videos and all frames stored sequentially, it circumvents many delays caused by </a:t>
            </a:r>
            <a:r>
              <a:rPr b="0" i="0" lang="en" sz="1400" u="none" cap="none" strike="noStrike">
                <a:solidFill>
                  <a:schemeClr val="dk2"/>
                </a:solidFill>
                <a:latin typeface="Lato"/>
                <a:ea typeface="Lato"/>
                <a:cs typeface="Lato"/>
                <a:sym typeface="Lato"/>
              </a:rPr>
              <a:t>seeking</a:t>
            </a:r>
            <a:r>
              <a:rPr b="0" i="0" lang="en" sz="1400" u="none" cap="none" strike="noStrike">
                <a:solidFill>
                  <a:schemeClr val="dk2"/>
                </a:solidFill>
                <a:highlight>
                  <a:srgbClr val="FFFFFF"/>
                </a:highlight>
                <a:latin typeface="Lato"/>
                <a:ea typeface="Lato"/>
                <a:cs typeface="Lato"/>
                <a:sym typeface="Lato"/>
              </a:rPr>
              <a:t> from magnetic storage.</a:t>
            </a:r>
            <a:endParaRPr b="0" i="0" sz="1400" u="none" cap="none" strike="noStrike">
              <a:solidFill>
                <a:schemeClr val="dk2"/>
              </a:solidFill>
              <a:highlight>
                <a:srgbClr val="FFFFFF"/>
              </a:highlight>
              <a:latin typeface="Lato"/>
              <a:ea typeface="Lato"/>
              <a:cs typeface="Lato"/>
              <a:sym typeface="Lato"/>
            </a:endParaRPr>
          </a:p>
          <a:p>
            <a:pPr indent="0" lvl="0" marL="0" marR="0" rtl="0" algn="l">
              <a:lnSpc>
                <a:spcPct val="115000"/>
              </a:lnSpc>
              <a:spcBef>
                <a:spcPts val="1600"/>
              </a:spcBef>
              <a:spcAft>
                <a:spcPts val="1600"/>
              </a:spcAft>
              <a:buClr>
                <a:schemeClr val="accent1"/>
              </a:buClr>
              <a:buSzPts val="1300"/>
              <a:buFont typeface="Lato"/>
              <a:buNone/>
            </a:pPr>
            <a:r>
              <a:t/>
            </a:r>
            <a:endParaRPr b="0" i="0" sz="1600" u="none" cap="none" strike="noStrike">
              <a:solidFill>
                <a:schemeClr val="dk2"/>
              </a:solidFill>
              <a:latin typeface="Lato"/>
              <a:ea typeface="Lato"/>
              <a:cs typeface="Lato"/>
              <a:sym typeface="Lato"/>
            </a:endParaRPr>
          </a:p>
        </p:txBody>
      </p:sp>
      <p:pic>
        <p:nvPicPr>
          <p:cNvPr id="251" name="Google Shape;251;p39"/>
          <p:cNvPicPr preferRelativeResize="0"/>
          <p:nvPr/>
        </p:nvPicPr>
        <p:blipFill rotWithShape="1">
          <a:blip r:embed="rId3">
            <a:alphaModFix/>
          </a:blip>
          <a:srcRect b="0" l="0" r="0" t="0"/>
          <a:stretch/>
        </p:blipFill>
        <p:spPr>
          <a:xfrm>
            <a:off x="2050875" y="3399925"/>
            <a:ext cx="4762500" cy="1370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729450" y="547175"/>
            <a:ext cx="76887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What we are going to recognize?</a:t>
            </a:r>
            <a:endParaRPr b="1" i="0" sz="2600" u="none" cap="none" strike="noStrike">
              <a:solidFill>
                <a:schemeClr val="dk2"/>
              </a:solidFill>
              <a:latin typeface="Raleway"/>
              <a:ea typeface="Raleway"/>
              <a:cs typeface="Raleway"/>
              <a:sym typeface="Raleway"/>
            </a:endParaRPr>
          </a:p>
        </p:txBody>
      </p:sp>
      <p:sp>
        <p:nvSpPr>
          <p:cNvPr id="257" name="Google Shape;257;p40"/>
          <p:cNvSpPr txBox="1"/>
          <p:nvPr>
            <p:ph idx="1" type="body"/>
          </p:nvPr>
        </p:nvSpPr>
        <p:spPr>
          <a:xfrm>
            <a:off x="729450" y="1532100"/>
            <a:ext cx="7688700" cy="2808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10 Numbers (0,1,2,3,4,5,6,7,8,9)</a:t>
            </a:r>
            <a:endParaRPr b="0" i="0" sz="18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22 Universal gestures for e.g. Time, call, drink, eat etc</a:t>
            </a:r>
            <a:endParaRPr b="0" i="0" sz="18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26 Alphabets (A,B,C…...Y,Z)</a:t>
            </a:r>
            <a:endParaRPr b="0" i="0" sz="18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63 Basic function for e.g Hello, me, you, they etc</a:t>
            </a:r>
            <a:endParaRPr b="0" i="0" sz="1800" u="none" cap="none" strike="noStrike">
              <a:solidFill>
                <a:schemeClr val="dk2"/>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729450" y="5890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Model</a:t>
            </a:r>
            <a:endParaRPr b="1" i="0" sz="2600" u="none" cap="none" strike="noStrike">
              <a:solidFill>
                <a:schemeClr val="dk2"/>
              </a:solidFill>
              <a:latin typeface="Raleway"/>
              <a:ea typeface="Raleway"/>
              <a:cs typeface="Raleway"/>
              <a:sym typeface="Raleway"/>
            </a:endParaRPr>
          </a:p>
        </p:txBody>
      </p:sp>
      <p:sp>
        <p:nvSpPr>
          <p:cNvPr id="263" name="Google Shape;263;p41"/>
          <p:cNvSpPr txBox="1"/>
          <p:nvPr>
            <p:ph idx="1" type="body"/>
          </p:nvPr>
        </p:nvSpPr>
        <p:spPr>
          <a:xfrm>
            <a:off x="729450" y="1714500"/>
            <a:ext cx="7688700" cy="2625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0" i="0" lang="en" sz="1600" u="none" cap="none" strike="noStrike">
                <a:solidFill>
                  <a:schemeClr val="dk2"/>
                </a:solidFill>
                <a:latin typeface="Lato"/>
                <a:ea typeface="Lato"/>
                <a:cs typeface="Lato"/>
                <a:sym typeface="Lato"/>
              </a:rPr>
              <a:t>Our Model is inspired by the  paper by Nvidia Gesture Recognition System which was published on 2016.</a:t>
            </a:r>
            <a:endParaRPr b="0" i="0" sz="1600" u="none" cap="none" strike="noStrike">
              <a:solidFill>
                <a:schemeClr val="dk2"/>
              </a:solidFill>
              <a:latin typeface="Lato"/>
              <a:ea typeface="Lato"/>
              <a:cs typeface="Lato"/>
              <a:sym typeface="Lato"/>
            </a:endParaRPr>
          </a:p>
          <a:p>
            <a:pPr indent="0" lvl="0" marL="0" marR="0" rtl="0" algn="l">
              <a:lnSpc>
                <a:spcPct val="115000"/>
              </a:lnSpc>
              <a:spcBef>
                <a:spcPts val="1600"/>
              </a:spcBef>
              <a:spcAft>
                <a:spcPts val="1600"/>
              </a:spcAft>
              <a:buClr>
                <a:schemeClr val="accent1"/>
              </a:buClr>
              <a:buSzPts val="1300"/>
              <a:buFont typeface="Lato"/>
              <a:buNone/>
            </a:pPr>
            <a:r>
              <a:rPr b="0" i="0" lang="en" sz="1600" u="none" cap="none" strike="noStrike">
                <a:solidFill>
                  <a:schemeClr val="dk2"/>
                </a:solidFill>
                <a:latin typeface="Lato"/>
                <a:ea typeface="Lato"/>
                <a:cs typeface="Lato"/>
                <a:sym typeface="Lato"/>
              </a:rPr>
              <a:t>There are slight differences in their dataset which consists of 1500 videos and they also used depth information using Microsoft kinect.</a:t>
            </a:r>
            <a:endParaRPr b="0" i="0" sz="1600" u="none" cap="none" strike="noStrike">
              <a:solidFill>
                <a:schemeClr val="dk2"/>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7800" y="580475"/>
            <a:ext cx="76884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What is Gesture?</a:t>
            </a:r>
            <a:endParaRPr b="1" i="0" sz="2600" u="none" cap="none" strike="noStrike">
              <a:solidFill>
                <a:schemeClr val="dk2"/>
              </a:solidFill>
              <a:latin typeface="Raleway"/>
              <a:ea typeface="Raleway"/>
              <a:cs typeface="Raleway"/>
              <a:sym typeface="Raleway"/>
            </a:endParaRPr>
          </a:p>
        </p:txBody>
      </p:sp>
      <p:sp>
        <p:nvSpPr>
          <p:cNvPr id="99" name="Google Shape;99;p15"/>
          <p:cNvSpPr txBox="1"/>
          <p:nvPr>
            <p:ph idx="4294967295" type="body"/>
          </p:nvPr>
        </p:nvSpPr>
        <p:spPr>
          <a:xfrm>
            <a:off x="3704725" y="1439225"/>
            <a:ext cx="5306700" cy="3280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Lato"/>
              <a:buChar char="●"/>
            </a:pPr>
            <a:r>
              <a:rPr b="0" i="0" lang="en" sz="1800" u="none" cap="none" strike="noStrike">
                <a:solidFill>
                  <a:srgbClr val="000000"/>
                </a:solidFill>
                <a:latin typeface="Lato"/>
                <a:ea typeface="Lato"/>
                <a:cs typeface="Lato"/>
                <a:sym typeface="Lato"/>
              </a:rPr>
              <a:t>Gesture is a form of natural expression.      </a:t>
            </a:r>
            <a:endParaRPr b="0" i="0" sz="1800" u="none" cap="none" strike="noStrike">
              <a:solidFill>
                <a:srgbClr val="000000"/>
              </a:solidFill>
              <a:latin typeface="Lato"/>
              <a:ea typeface="Lato"/>
              <a:cs typeface="Lato"/>
              <a:sym typeface="Lato"/>
            </a:endParaRPr>
          </a:p>
          <a:p>
            <a:pPr indent="-342900" lvl="0" marL="457200" marR="0" rtl="0" algn="l">
              <a:lnSpc>
                <a:spcPct val="115000"/>
              </a:lnSpc>
              <a:spcBef>
                <a:spcPts val="0"/>
              </a:spcBef>
              <a:spcAft>
                <a:spcPts val="0"/>
              </a:spcAft>
              <a:buClr>
                <a:srgbClr val="000000"/>
              </a:buClr>
              <a:buSzPts val="1800"/>
              <a:buFont typeface="Lato"/>
              <a:buChar char="●"/>
            </a:pPr>
            <a:r>
              <a:rPr b="0" i="0" lang="en" sz="1800" u="none" cap="none" strike="noStrike">
                <a:solidFill>
                  <a:srgbClr val="000000"/>
                </a:solidFill>
                <a:highlight>
                  <a:srgbClr val="FFFFFF"/>
                </a:highlight>
                <a:latin typeface="Lato"/>
                <a:ea typeface="Lato"/>
                <a:cs typeface="Lato"/>
                <a:sym typeface="Lato"/>
              </a:rPr>
              <a:t>Non-verbal communication or non-vocal communication in which visible bodily actions communicate particular messages.</a:t>
            </a:r>
            <a:endParaRPr b="0" i="0" sz="1800" u="none" cap="none" strike="noStrike">
              <a:solidFill>
                <a:srgbClr val="000000"/>
              </a:solidFill>
              <a:highlight>
                <a:srgbClr val="FFFFFF"/>
              </a:highlight>
              <a:latin typeface="Lato"/>
              <a:ea typeface="Lato"/>
              <a:cs typeface="Lato"/>
              <a:sym typeface="Lato"/>
            </a:endParaRPr>
          </a:p>
          <a:p>
            <a:pPr indent="-342900" lvl="0" marL="457200" marR="0" rtl="0" algn="l">
              <a:lnSpc>
                <a:spcPct val="115000"/>
              </a:lnSpc>
              <a:spcBef>
                <a:spcPts val="0"/>
              </a:spcBef>
              <a:spcAft>
                <a:spcPts val="0"/>
              </a:spcAft>
              <a:buClr>
                <a:srgbClr val="000000"/>
              </a:buClr>
              <a:buSzPts val="1800"/>
              <a:buFont typeface="Lato"/>
              <a:buChar char="●"/>
            </a:pPr>
            <a:r>
              <a:rPr b="0" i="0" lang="en" sz="1800" u="none" cap="none" strike="noStrike">
                <a:solidFill>
                  <a:srgbClr val="000000"/>
                </a:solidFill>
                <a:highlight>
                  <a:srgbClr val="FFFFFF"/>
                </a:highlight>
                <a:latin typeface="Lato"/>
                <a:ea typeface="Lato"/>
                <a:cs typeface="Lato"/>
                <a:sym typeface="Lato"/>
              </a:rPr>
              <a:t>A movement of part of the body, especially a hand or the head, to express an idea or meaning.</a:t>
            </a:r>
            <a:endParaRPr b="0" i="0" sz="1800" u="none" cap="none" strike="noStrike">
              <a:solidFill>
                <a:srgbClr val="000000"/>
              </a:solidFill>
              <a:highlight>
                <a:srgbClr val="FFFFFF"/>
              </a:highlight>
              <a:latin typeface="Lato"/>
              <a:ea typeface="Lato"/>
              <a:cs typeface="Lato"/>
              <a:sym typeface="Lato"/>
            </a:endParaRPr>
          </a:p>
          <a:p>
            <a:pPr indent="-342900" lvl="0" marL="457200" marR="0" rtl="0" algn="l">
              <a:lnSpc>
                <a:spcPct val="115000"/>
              </a:lnSpc>
              <a:spcBef>
                <a:spcPts val="0"/>
              </a:spcBef>
              <a:spcAft>
                <a:spcPts val="0"/>
              </a:spcAft>
              <a:buClr>
                <a:srgbClr val="000000"/>
              </a:buClr>
              <a:buSzPts val="1800"/>
              <a:buFont typeface="Lato"/>
              <a:buChar char="●"/>
            </a:pPr>
            <a:r>
              <a:rPr b="0" i="0" lang="en" sz="1800" u="none" cap="none" strike="noStrike">
                <a:solidFill>
                  <a:srgbClr val="000000"/>
                </a:solidFill>
                <a:latin typeface="Lato"/>
                <a:ea typeface="Lato"/>
                <a:cs typeface="Lato"/>
                <a:sym typeface="Lato"/>
              </a:rPr>
              <a:t>Gesture is a form of human language.</a:t>
            </a:r>
            <a:endParaRPr b="0" i="0" sz="1800" u="none" cap="none" strike="noStrike">
              <a:solidFill>
                <a:srgbClr val="000000"/>
              </a:solidFill>
              <a:latin typeface="Lato"/>
              <a:ea typeface="Lato"/>
              <a:cs typeface="Lato"/>
              <a:sym typeface="Lato"/>
            </a:endParaRPr>
          </a:p>
          <a:p>
            <a:pPr indent="0" lvl="0" marL="457200" marR="0" rtl="0" algn="l">
              <a:lnSpc>
                <a:spcPct val="115000"/>
              </a:lnSpc>
              <a:spcBef>
                <a:spcPts val="1600"/>
              </a:spcBef>
              <a:spcAft>
                <a:spcPts val="1600"/>
              </a:spcAft>
              <a:buClr>
                <a:schemeClr val="accent1"/>
              </a:buClr>
              <a:buSzPts val="1300"/>
              <a:buFont typeface="Lato"/>
              <a:buNone/>
            </a:pPr>
            <a:r>
              <a:t/>
            </a:r>
            <a:endParaRPr b="0" i="0" sz="1800" u="none" cap="none" strike="noStrike">
              <a:solidFill>
                <a:srgbClr val="000000"/>
              </a:solidFill>
              <a:latin typeface="Lato"/>
              <a:ea typeface="Lato"/>
              <a:cs typeface="Lato"/>
              <a:sym typeface="Lato"/>
            </a:endParaRPr>
          </a:p>
        </p:txBody>
      </p:sp>
      <p:pic>
        <p:nvPicPr>
          <p:cNvPr id="100" name="Google Shape;100;p15"/>
          <p:cNvPicPr preferRelativeResize="0"/>
          <p:nvPr/>
        </p:nvPicPr>
        <p:blipFill rotWithShape="1">
          <a:blip r:embed="rId3">
            <a:alphaModFix/>
          </a:blip>
          <a:srcRect b="0" l="0" r="0" t="0"/>
          <a:stretch/>
        </p:blipFill>
        <p:spPr>
          <a:xfrm>
            <a:off x="449175" y="1604825"/>
            <a:ext cx="2960100" cy="2373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Nvidia system architecture</a:t>
            </a:r>
            <a:endParaRPr b="1" i="0" sz="2600" u="none" cap="none" strike="noStrike">
              <a:solidFill>
                <a:schemeClr val="dk2"/>
              </a:solidFill>
              <a:latin typeface="Raleway"/>
              <a:ea typeface="Raleway"/>
              <a:cs typeface="Raleway"/>
              <a:sym typeface="Ralew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3"/>
          <p:cNvSpPr txBox="1"/>
          <p:nvPr>
            <p:ph type="title"/>
          </p:nvPr>
        </p:nvSpPr>
        <p:spPr>
          <a:xfrm>
            <a:off x="729450" y="52342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Nvidia’s Approach</a:t>
            </a:r>
            <a:endParaRPr b="1" i="0" sz="2600" u="none" cap="none" strike="noStrike">
              <a:solidFill>
                <a:schemeClr val="dk2"/>
              </a:solidFill>
              <a:latin typeface="Raleway"/>
              <a:ea typeface="Raleway"/>
              <a:cs typeface="Raleway"/>
              <a:sym typeface="Raleway"/>
            </a:endParaRPr>
          </a:p>
        </p:txBody>
      </p:sp>
      <p:pic>
        <p:nvPicPr>
          <p:cNvPr id="274" name="Google Shape;274;p43"/>
          <p:cNvPicPr preferRelativeResize="0"/>
          <p:nvPr/>
        </p:nvPicPr>
        <p:blipFill rotWithShape="1">
          <a:blip r:embed="rId3">
            <a:alphaModFix/>
          </a:blip>
          <a:srcRect b="0" l="0" r="0" t="0"/>
          <a:stretch/>
        </p:blipFill>
        <p:spPr>
          <a:xfrm>
            <a:off x="1302250" y="1262075"/>
            <a:ext cx="4284850" cy="3451501"/>
          </a:xfrm>
          <a:prstGeom prst="rect">
            <a:avLst/>
          </a:prstGeom>
          <a:noFill/>
          <a:ln>
            <a:noFill/>
          </a:ln>
        </p:spPr>
      </p:pic>
      <p:sp>
        <p:nvSpPr>
          <p:cNvPr id="275" name="Google Shape;275;p43"/>
          <p:cNvSpPr txBox="1"/>
          <p:nvPr/>
        </p:nvSpPr>
        <p:spPr>
          <a:xfrm>
            <a:off x="5587100" y="1372450"/>
            <a:ext cx="3140100" cy="301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Tasks:</a:t>
            </a:r>
            <a:endParaRPr b="1"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Breaking the clips into frames.</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Changing the resolution of frames to the desired resolution.</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4"/>
          <p:cNvSpPr txBox="1"/>
          <p:nvPr>
            <p:ph type="title"/>
          </p:nvPr>
        </p:nvSpPr>
        <p:spPr>
          <a:xfrm>
            <a:off x="665325" y="53622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Input Data </a:t>
            </a:r>
            <a:endParaRPr b="1" i="0" sz="2600" u="none" cap="none" strike="noStrike">
              <a:solidFill>
                <a:schemeClr val="dk2"/>
              </a:solidFill>
              <a:latin typeface="Raleway"/>
              <a:ea typeface="Raleway"/>
              <a:cs typeface="Raleway"/>
              <a:sym typeface="Raleway"/>
            </a:endParaRPr>
          </a:p>
        </p:txBody>
      </p:sp>
      <p:sp>
        <p:nvSpPr>
          <p:cNvPr id="281" name="Google Shape;281;p44"/>
          <p:cNvSpPr txBox="1"/>
          <p:nvPr>
            <p:ph idx="1" type="body"/>
          </p:nvPr>
        </p:nvSpPr>
        <p:spPr>
          <a:xfrm>
            <a:off x="571550" y="1504475"/>
            <a:ext cx="7688700" cy="2835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300"/>
              <a:buFont typeface="Lato"/>
              <a:buNone/>
            </a:pPr>
            <a:r>
              <a:rPr b="1" i="0" lang="en" sz="1800" u="none" cap="none" strike="noStrike">
                <a:solidFill>
                  <a:srgbClr val="000000"/>
                </a:solidFill>
                <a:latin typeface="Lato"/>
                <a:ea typeface="Lato"/>
                <a:cs typeface="Lato"/>
                <a:sym typeface="Lato"/>
              </a:rPr>
              <a:t>Video - Stack of frames</a:t>
            </a:r>
            <a:endParaRPr b="1" i="0" sz="1800" u="none" cap="none" strike="noStrike">
              <a:solidFill>
                <a:srgbClr val="000000"/>
              </a:solidFill>
              <a:latin typeface="Lato"/>
              <a:ea typeface="Lato"/>
              <a:cs typeface="Lato"/>
              <a:sym typeface="Lato"/>
            </a:endParaRPr>
          </a:p>
        </p:txBody>
      </p:sp>
      <p:pic>
        <p:nvPicPr>
          <p:cNvPr id="282" name="Google Shape;282;p44"/>
          <p:cNvPicPr preferRelativeResize="0"/>
          <p:nvPr/>
        </p:nvPicPr>
        <p:blipFill rotWithShape="1">
          <a:blip r:embed="rId3">
            <a:alphaModFix/>
          </a:blip>
          <a:srcRect b="39181" l="8414" r="73762" t="28654"/>
          <a:stretch/>
        </p:blipFill>
        <p:spPr>
          <a:xfrm>
            <a:off x="665325" y="2171925"/>
            <a:ext cx="1552025" cy="1500725"/>
          </a:xfrm>
          <a:prstGeom prst="rect">
            <a:avLst/>
          </a:prstGeom>
          <a:noFill/>
          <a:ln>
            <a:noFill/>
          </a:ln>
        </p:spPr>
      </p:pic>
      <p:sp>
        <p:nvSpPr>
          <p:cNvPr id="283" name="Google Shape;283;p44"/>
          <p:cNvSpPr/>
          <p:nvPr/>
        </p:nvSpPr>
        <p:spPr>
          <a:xfrm>
            <a:off x="4572000" y="2514025"/>
            <a:ext cx="1133700" cy="480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4"/>
          <p:cNvSpPr txBox="1"/>
          <p:nvPr/>
        </p:nvSpPr>
        <p:spPr>
          <a:xfrm>
            <a:off x="4696263" y="2268925"/>
            <a:ext cx="885000" cy="35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Input</a:t>
            </a:r>
            <a:endParaRPr b="0" i="0" sz="1400" u="none" cap="none" strike="noStrike">
              <a:solidFill>
                <a:srgbClr val="000000"/>
              </a:solidFill>
              <a:latin typeface="Arial"/>
              <a:ea typeface="Arial"/>
              <a:cs typeface="Arial"/>
              <a:sym typeface="Arial"/>
            </a:endParaRPr>
          </a:p>
        </p:txBody>
      </p:sp>
      <p:sp>
        <p:nvSpPr>
          <p:cNvPr id="285" name="Google Shape;285;p44"/>
          <p:cNvSpPr/>
          <p:nvPr/>
        </p:nvSpPr>
        <p:spPr>
          <a:xfrm>
            <a:off x="5705650" y="2180413"/>
            <a:ext cx="1641900" cy="128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44"/>
          <p:cNvSpPr txBox="1"/>
          <p:nvPr/>
        </p:nvSpPr>
        <p:spPr>
          <a:xfrm>
            <a:off x="5750650" y="2514025"/>
            <a:ext cx="1551900" cy="61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Trained Model</a:t>
            </a:r>
            <a:endParaRPr b="1" i="0" sz="1400" u="none" cap="none" strike="noStrike">
              <a:solidFill>
                <a:srgbClr val="000000"/>
              </a:solidFill>
              <a:latin typeface="Arial"/>
              <a:ea typeface="Arial"/>
              <a:cs typeface="Arial"/>
              <a:sym typeface="Arial"/>
            </a:endParaRPr>
          </a:p>
        </p:txBody>
      </p:sp>
      <p:sp>
        <p:nvSpPr>
          <p:cNvPr id="287" name="Google Shape;287;p44"/>
          <p:cNvSpPr/>
          <p:nvPr/>
        </p:nvSpPr>
        <p:spPr>
          <a:xfrm>
            <a:off x="2217350" y="2581525"/>
            <a:ext cx="1002900" cy="480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4"/>
          <p:cNvSpPr/>
          <p:nvPr/>
        </p:nvSpPr>
        <p:spPr>
          <a:xfrm>
            <a:off x="3188975" y="2171925"/>
            <a:ext cx="1383000" cy="150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4"/>
          <p:cNvSpPr txBox="1"/>
          <p:nvPr/>
        </p:nvSpPr>
        <p:spPr>
          <a:xfrm>
            <a:off x="3263875" y="2268925"/>
            <a:ext cx="1308000" cy="110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Image/frame converted to lower resolution</a:t>
            </a:r>
            <a:endParaRPr b="0" i="0" sz="1400" u="none" cap="none" strike="noStrike">
              <a:solidFill>
                <a:srgbClr val="000000"/>
              </a:solidFill>
              <a:latin typeface="Arial"/>
              <a:ea typeface="Arial"/>
              <a:cs typeface="Arial"/>
              <a:sym typeface="Arial"/>
            </a:endParaRPr>
          </a:p>
        </p:txBody>
      </p:sp>
      <p:sp>
        <p:nvSpPr>
          <p:cNvPr id="290" name="Google Shape;290;p44"/>
          <p:cNvSpPr/>
          <p:nvPr/>
        </p:nvSpPr>
        <p:spPr>
          <a:xfrm>
            <a:off x="6313650" y="3471875"/>
            <a:ext cx="450000" cy="615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44"/>
          <p:cNvSpPr txBox="1"/>
          <p:nvPr/>
        </p:nvSpPr>
        <p:spPr>
          <a:xfrm>
            <a:off x="6699400" y="3471875"/>
            <a:ext cx="758700" cy="16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Output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44"/>
          <p:cNvSpPr/>
          <p:nvPr/>
        </p:nvSpPr>
        <p:spPr>
          <a:xfrm>
            <a:off x="5825025" y="4063375"/>
            <a:ext cx="1491600" cy="50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Text/Audio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Google Shape;297;p45" title="swipe.mov">
            <a:hlinkClick r:id="rId3"/>
          </p:cNvPr>
          <p:cNvPicPr preferRelativeResize="0"/>
          <p:nvPr/>
        </p:nvPicPr>
        <p:blipFill rotWithShape="1">
          <a:blip r:embed="rId4">
            <a:alphaModFix/>
          </a:blip>
          <a:srcRect b="0" l="0" r="0" t="0"/>
          <a:stretch/>
        </p:blipFill>
        <p:spPr>
          <a:xfrm>
            <a:off x="718300" y="923525"/>
            <a:ext cx="7835352" cy="3838976"/>
          </a:xfrm>
          <a:prstGeom prst="rect">
            <a:avLst/>
          </a:prstGeom>
          <a:noFill/>
          <a:ln>
            <a:noFill/>
          </a:ln>
        </p:spPr>
      </p:pic>
      <p:sp>
        <p:nvSpPr>
          <p:cNvPr id="298" name="Google Shape;298;p45"/>
          <p:cNvSpPr txBox="1"/>
          <p:nvPr/>
        </p:nvSpPr>
        <p:spPr>
          <a:xfrm>
            <a:off x="679825" y="230875"/>
            <a:ext cx="23217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000000"/>
                </a:solidFill>
                <a:latin typeface="Arial"/>
                <a:ea typeface="Arial"/>
                <a:cs typeface="Arial"/>
                <a:sym typeface="Arial"/>
              </a:rPr>
              <a:t>Example</a:t>
            </a:r>
            <a:endParaRPr b="1" i="0" sz="26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pic>
        <p:nvPicPr>
          <p:cNvPr id="303" name="Google Shape;303;p46"/>
          <p:cNvPicPr preferRelativeResize="0"/>
          <p:nvPr/>
        </p:nvPicPr>
        <p:blipFill rotWithShape="1">
          <a:blip r:embed="rId3">
            <a:alphaModFix/>
          </a:blip>
          <a:srcRect b="0" l="0" r="0" t="0"/>
          <a:stretch/>
        </p:blipFill>
        <p:spPr>
          <a:xfrm>
            <a:off x="418625" y="1092100"/>
            <a:ext cx="2027899" cy="1805301"/>
          </a:xfrm>
          <a:prstGeom prst="rect">
            <a:avLst/>
          </a:prstGeom>
          <a:noFill/>
          <a:ln>
            <a:noFill/>
          </a:ln>
        </p:spPr>
      </p:pic>
      <p:pic>
        <p:nvPicPr>
          <p:cNvPr id="304" name="Google Shape;304;p46"/>
          <p:cNvPicPr preferRelativeResize="0"/>
          <p:nvPr/>
        </p:nvPicPr>
        <p:blipFill rotWithShape="1">
          <a:blip r:embed="rId4">
            <a:alphaModFix/>
          </a:blip>
          <a:srcRect b="0" l="0" r="0" t="0"/>
          <a:stretch/>
        </p:blipFill>
        <p:spPr>
          <a:xfrm>
            <a:off x="2583425" y="1064300"/>
            <a:ext cx="1830499" cy="1805301"/>
          </a:xfrm>
          <a:prstGeom prst="rect">
            <a:avLst/>
          </a:prstGeom>
          <a:noFill/>
          <a:ln>
            <a:noFill/>
          </a:ln>
        </p:spPr>
      </p:pic>
      <p:pic>
        <p:nvPicPr>
          <p:cNvPr id="305" name="Google Shape;305;p46"/>
          <p:cNvPicPr preferRelativeResize="0"/>
          <p:nvPr/>
        </p:nvPicPr>
        <p:blipFill rotWithShape="1">
          <a:blip r:embed="rId5">
            <a:alphaModFix/>
          </a:blip>
          <a:srcRect b="0" l="0" r="0" t="0"/>
          <a:stretch/>
        </p:blipFill>
        <p:spPr>
          <a:xfrm>
            <a:off x="6839975" y="1092100"/>
            <a:ext cx="1966699" cy="1805301"/>
          </a:xfrm>
          <a:prstGeom prst="rect">
            <a:avLst/>
          </a:prstGeom>
          <a:noFill/>
          <a:ln>
            <a:noFill/>
          </a:ln>
        </p:spPr>
      </p:pic>
      <p:pic>
        <p:nvPicPr>
          <p:cNvPr id="306" name="Google Shape;306;p46"/>
          <p:cNvPicPr preferRelativeResize="0"/>
          <p:nvPr/>
        </p:nvPicPr>
        <p:blipFill rotWithShape="1">
          <a:blip r:embed="rId5">
            <a:alphaModFix/>
          </a:blip>
          <a:srcRect b="0" l="0" r="0" t="0"/>
          <a:stretch/>
        </p:blipFill>
        <p:spPr>
          <a:xfrm>
            <a:off x="4550825" y="1092100"/>
            <a:ext cx="2152248" cy="1805301"/>
          </a:xfrm>
          <a:prstGeom prst="rect">
            <a:avLst/>
          </a:prstGeom>
          <a:noFill/>
          <a:ln>
            <a:noFill/>
          </a:ln>
        </p:spPr>
      </p:pic>
      <p:pic>
        <p:nvPicPr>
          <p:cNvPr id="307" name="Google Shape;307;p46"/>
          <p:cNvPicPr preferRelativeResize="0"/>
          <p:nvPr/>
        </p:nvPicPr>
        <p:blipFill rotWithShape="1">
          <a:blip r:embed="rId6">
            <a:alphaModFix/>
          </a:blip>
          <a:srcRect b="0" l="0" r="0" t="0"/>
          <a:stretch/>
        </p:blipFill>
        <p:spPr>
          <a:xfrm>
            <a:off x="2583425" y="3028125"/>
            <a:ext cx="1830499" cy="1805301"/>
          </a:xfrm>
          <a:prstGeom prst="rect">
            <a:avLst/>
          </a:prstGeom>
          <a:noFill/>
          <a:ln>
            <a:noFill/>
          </a:ln>
        </p:spPr>
      </p:pic>
      <p:pic>
        <p:nvPicPr>
          <p:cNvPr id="308" name="Google Shape;308;p46"/>
          <p:cNvPicPr preferRelativeResize="0"/>
          <p:nvPr/>
        </p:nvPicPr>
        <p:blipFill rotWithShape="1">
          <a:blip r:embed="rId7">
            <a:alphaModFix/>
          </a:blip>
          <a:srcRect b="0" l="0" r="0" t="0"/>
          <a:stretch/>
        </p:blipFill>
        <p:spPr>
          <a:xfrm>
            <a:off x="4550825" y="3083725"/>
            <a:ext cx="2152248" cy="1749700"/>
          </a:xfrm>
          <a:prstGeom prst="rect">
            <a:avLst/>
          </a:prstGeom>
          <a:noFill/>
          <a:ln>
            <a:noFill/>
          </a:ln>
        </p:spPr>
      </p:pic>
      <p:pic>
        <p:nvPicPr>
          <p:cNvPr id="309" name="Google Shape;309;p46"/>
          <p:cNvPicPr preferRelativeResize="0"/>
          <p:nvPr/>
        </p:nvPicPr>
        <p:blipFill rotWithShape="1">
          <a:blip r:embed="rId8">
            <a:alphaModFix/>
          </a:blip>
          <a:srcRect b="0" l="0" r="0" t="0"/>
          <a:stretch/>
        </p:blipFill>
        <p:spPr>
          <a:xfrm>
            <a:off x="6839975" y="3083725"/>
            <a:ext cx="1966699" cy="1749700"/>
          </a:xfrm>
          <a:prstGeom prst="rect">
            <a:avLst/>
          </a:prstGeom>
          <a:noFill/>
          <a:ln>
            <a:noFill/>
          </a:ln>
        </p:spPr>
      </p:pic>
      <p:pic>
        <p:nvPicPr>
          <p:cNvPr id="310" name="Google Shape;310;p46"/>
          <p:cNvPicPr preferRelativeResize="0"/>
          <p:nvPr/>
        </p:nvPicPr>
        <p:blipFill rotWithShape="1">
          <a:blip r:embed="rId9">
            <a:alphaModFix/>
          </a:blip>
          <a:srcRect b="0" l="0" r="0" t="0"/>
          <a:stretch/>
        </p:blipFill>
        <p:spPr>
          <a:xfrm>
            <a:off x="418625" y="3028125"/>
            <a:ext cx="2027899" cy="1805301"/>
          </a:xfrm>
          <a:prstGeom prst="rect">
            <a:avLst/>
          </a:prstGeom>
          <a:noFill/>
          <a:ln cap="flat" cmpd="sng" w="76200">
            <a:solidFill>
              <a:srgbClr val="000000"/>
            </a:solidFill>
            <a:prstDash val="solid"/>
            <a:round/>
            <a:headEnd len="sm" w="sm" type="none"/>
            <a:tailEnd len="sm" w="sm" type="none"/>
          </a:ln>
        </p:spPr>
      </p:pic>
      <p:sp>
        <p:nvSpPr>
          <p:cNvPr id="311" name="Google Shape;311;p46"/>
          <p:cNvSpPr txBox="1"/>
          <p:nvPr>
            <p:ph type="title"/>
          </p:nvPr>
        </p:nvSpPr>
        <p:spPr>
          <a:xfrm>
            <a:off x="727800" y="370575"/>
            <a:ext cx="76884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Conversion of Video into Frames</a:t>
            </a:r>
            <a:endParaRPr b="1" i="0" sz="2600" u="none" cap="none" strike="noStrike">
              <a:solidFill>
                <a:schemeClr val="dk2"/>
              </a:solidFill>
              <a:latin typeface="Raleway"/>
              <a:ea typeface="Raleway"/>
              <a:cs typeface="Raleway"/>
              <a:sym typeface="Ralew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pic>
        <p:nvPicPr>
          <p:cNvPr id="316" name="Google Shape;316;p47"/>
          <p:cNvPicPr preferRelativeResize="0"/>
          <p:nvPr/>
        </p:nvPicPr>
        <p:blipFill rotWithShape="1">
          <a:blip r:embed="rId3">
            <a:alphaModFix/>
          </a:blip>
          <a:srcRect b="0" l="0" r="0" t="0"/>
          <a:stretch/>
        </p:blipFill>
        <p:spPr>
          <a:xfrm>
            <a:off x="440475" y="1907325"/>
            <a:ext cx="3039893" cy="2475301"/>
          </a:xfrm>
          <a:prstGeom prst="rect">
            <a:avLst/>
          </a:prstGeom>
          <a:noFill/>
          <a:ln cap="flat" cmpd="sng" w="9525">
            <a:solidFill>
              <a:srgbClr val="000000"/>
            </a:solidFill>
            <a:prstDash val="solid"/>
            <a:round/>
            <a:headEnd len="sm" w="sm" type="none"/>
            <a:tailEnd len="sm" w="sm" type="none"/>
          </a:ln>
        </p:spPr>
      </p:pic>
      <p:pic>
        <p:nvPicPr>
          <p:cNvPr id="317" name="Google Shape;317;p47"/>
          <p:cNvPicPr preferRelativeResize="0"/>
          <p:nvPr/>
        </p:nvPicPr>
        <p:blipFill rotWithShape="1">
          <a:blip r:embed="rId4">
            <a:alphaModFix/>
          </a:blip>
          <a:srcRect b="0" l="0" r="0" t="0"/>
          <a:stretch/>
        </p:blipFill>
        <p:spPr>
          <a:xfrm>
            <a:off x="4848050" y="1907325"/>
            <a:ext cx="3932000" cy="2475300"/>
          </a:xfrm>
          <a:prstGeom prst="rect">
            <a:avLst/>
          </a:prstGeom>
          <a:noFill/>
          <a:ln>
            <a:noFill/>
          </a:ln>
        </p:spPr>
      </p:pic>
      <p:sp>
        <p:nvSpPr>
          <p:cNvPr id="318" name="Google Shape;318;p47"/>
          <p:cNvSpPr txBox="1"/>
          <p:nvPr>
            <p:ph type="title"/>
          </p:nvPr>
        </p:nvSpPr>
        <p:spPr>
          <a:xfrm>
            <a:off x="727800" y="459150"/>
            <a:ext cx="7688400" cy="112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Changing the resolution of frames to the                desired resolution.</a:t>
            </a:r>
            <a:endParaRPr b="1" i="0" sz="2600" u="none" cap="none" strike="noStrike">
              <a:solidFill>
                <a:schemeClr val="dk2"/>
              </a:solidFill>
              <a:latin typeface="Raleway"/>
              <a:ea typeface="Raleway"/>
              <a:cs typeface="Raleway"/>
              <a:sym typeface="Raleway"/>
            </a:endParaRPr>
          </a:p>
        </p:txBody>
      </p:sp>
      <p:sp>
        <p:nvSpPr>
          <p:cNvPr id="319" name="Google Shape;319;p47"/>
          <p:cNvSpPr/>
          <p:nvPr/>
        </p:nvSpPr>
        <p:spPr>
          <a:xfrm>
            <a:off x="3572150" y="2685900"/>
            <a:ext cx="1275900" cy="57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47"/>
          <p:cNvSpPr txBox="1"/>
          <p:nvPr/>
        </p:nvSpPr>
        <p:spPr>
          <a:xfrm>
            <a:off x="727800" y="4382625"/>
            <a:ext cx="2732100" cy="39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High resolution</a:t>
            </a:r>
            <a:endParaRPr b="1" i="0" sz="1400" u="none" cap="none" strike="noStrike">
              <a:solidFill>
                <a:srgbClr val="000000"/>
              </a:solidFill>
              <a:latin typeface="Arial"/>
              <a:ea typeface="Arial"/>
              <a:cs typeface="Arial"/>
              <a:sym typeface="Arial"/>
            </a:endParaRPr>
          </a:p>
        </p:txBody>
      </p:sp>
      <p:sp>
        <p:nvSpPr>
          <p:cNvPr id="321" name="Google Shape;321;p47"/>
          <p:cNvSpPr txBox="1"/>
          <p:nvPr/>
        </p:nvSpPr>
        <p:spPr>
          <a:xfrm>
            <a:off x="5823275" y="4440225"/>
            <a:ext cx="2385900" cy="28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Lower resolution</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8"/>
          <p:cNvSpPr txBox="1"/>
          <p:nvPr>
            <p:ph type="title"/>
          </p:nvPr>
        </p:nvSpPr>
        <p:spPr>
          <a:xfrm>
            <a:off x="639675" y="52340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Convolutional Neural Network</a:t>
            </a:r>
            <a:endParaRPr b="1" i="0" sz="2600" u="none" cap="none" strike="noStrike">
              <a:solidFill>
                <a:schemeClr val="dk2"/>
              </a:solidFill>
              <a:latin typeface="Raleway"/>
              <a:ea typeface="Raleway"/>
              <a:cs typeface="Raleway"/>
              <a:sym typeface="Raleway"/>
            </a:endParaRPr>
          </a:p>
        </p:txBody>
      </p:sp>
      <p:sp>
        <p:nvSpPr>
          <p:cNvPr id="327" name="Google Shape;327;p48"/>
          <p:cNvSpPr txBox="1"/>
          <p:nvPr>
            <p:ph idx="1" type="body"/>
          </p:nvPr>
        </p:nvSpPr>
        <p:spPr>
          <a:xfrm>
            <a:off x="639675" y="1378225"/>
            <a:ext cx="7688700" cy="3457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0" i="0" lang="en" sz="1600" u="none" cap="none" strike="noStrike">
                <a:solidFill>
                  <a:srgbClr val="222222"/>
                </a:solidFill>
                <a:highlight>
                  <a:srgbClr val="FFFFFF"/>
                </a:highlight>
                <a:latin typeface="Arial"/>
                <a:ea typeface="Arial"/>
                <a:cs typeface="Arial"/>
                <a:sym typeface="Arial"/>
              </a:rPr>
              <a:t>CNN is a class of deep, </a:t>
            </a:r>
            <a:r>
              <a:rPr b="0" i="0" lang="en" sz="1600" u="none" cap="none" strike="noStrike">
                <a:solidFill>
                  <a:schemeClr val="hlink"/>
                </a:solidFill>
                <a:highlight>
                  <a:srgbClr val="FFFFFF"/>
                </a:highlight>
                <a:uFill>
                  <a:noFill/>
                </a:uFill>
                <a:latin typeface="Arial"/>
                <a:ea typeface="Arial"/>
                <a:cs typeface="Arial"/>
                <a:sym typeface="Arial"/>
                <a:hlinkClick r:id="rId3"/>
              </a:rPr>
              <a:t>feed-forward</a:t>
            </a:r>
            <a:r>
              <a:rPr b="0" i="0" lang="en" sz="1600" u="none" cap="none" strike="noStrike">
                <a:solidFill>
                  <a:srgbClr val="000000"/>
                </a:solidFill>
                <a:highlight>
                  <a:srgbClr val="FFFFFF"/>
                </a:highlight>
                <a:latin typeface="Arial"/>
                <a:ea typeface="Arial"/>
                <a:cs typeface="Arial"/>
                <a:sym typeface="Arial"/>
              </a:rPr>
              <a:t> </a:t>
            </a:r>
            <a:r>
              <a:rPr b="0" i="0" lang="en" sz="1600" u="none" cap="none" strike="noStrike">
                <a:solidFill>
                  <a:schemeClr val="hlink"/>
                </a:solidFill>
                <a:highlight>
                  <a:srgbClr val="FFFFFF"/>
                </a:highlight>
                <a:uFill>
                  <a:noFill/>
                </a:uFill>
                <a:latin typeface="Arial"/>
                <a:ea typeface="Arial"/>
                <a:cs typeface="Arial"/>
                <a:sym typeface="Arial"/>
                <a:hlinkClick r:id="rId4"/>
              </a:rPr>
              <a:t>artificial neural networks</a:t>
            </a:r>
            <a:r>
              <a:rPr b="0" i="0" lang="en" sz="1600" u="none" cap="none" strike="noStrike">
                <a:solidFill>
                  <a:srgbClr val="222222"/>
                </a:solidFill>
                <a:highlight>
                  <a:srgbClr val="FFFFFF"/>
                </a:highlight>
                <a:latin typeface="Arial"/>
                <a:ea typeface="Arial"/>
                <a:cs typeface="Arial"/>
                <a:sym typeface="Arial"/>
              </a:rPr>
              <a:t>, most commonly applied to analyzing visual imagery.</a:t>
            </a:r>
            <a:endParaRPr b="0" i="0" sz="1600" u="none" cap="none" strike="noStrike">
              <a:solidFill>
                <a:srgbClr val="000000"/>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rPr b="0" i="0" lang="en" sz="1600" u="none" cap="none" strike="noStrike">
                <a:solidFill>
                  <a:srgbClr val="000000"/>
                </a:solidFill>
                <a:latin typeface="Lato"/>
                <a:ea typeface="Lato"/>
                <a:cs typeface="Lato"/>
                <a:sym typeface="Lato"/>
              </a:rPr>
              <a:t>Fundamental block - Convolution operation </a:t>
            </a:r>
            <a:endParaRPr b="0" i="0" sz="1600" u="none" cap="none" strike="noStrike">
              <a:solidFill>
                <a:srgbClr val="000000"/>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rPr b="0" i="0" lang="en" sz="1600" u="none" cap="none" strike="noStrike">
                <a:solidFill>
                  <a:srgbClr val="000000"/>
                </a:solidFill>
                <a:latin typeface="Lato"/>
                <a:ea typeface="Lato"/>
                <a:cs typeface="Lato"/>
                <a:sym typeface="Lato"/>
              </a:rPr>
              <a:t>Motivation - Edge detection(Vertical,Horizontal,Inclined at some angle)</a:t>
            </a:r>
            <a:endParaRPr b="0" i="0" sz="1600" u="none" cap="none" strike="noStrike">
              <a:solidFill>
                <a:srgbClr val="000000"/>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rPr b="1" i="0" lang="en" sz="1600" u="none" cap="none" strike="noStrike">
                <a:solidFill>
                  <a:srgbClr val="000000"/>
                </a:solidFill>
                <a:latin typeface="Lato"/>
                <a:ea typeface="Lato"/>
                <a:cs typeface="Lato"/>
                <a:sym typeface="Lato"/>
              </a:rPr>
              <a:t>Why CNN?</a:t>
            </a:r>
            <a:endParaRPr b="1" i="0" sz="1600" u="none" cap="none" strike="noStrike">
              <a:solidFill>
                <a:srgbClr val="000000"/>
              </a:solidFill>
              <a:latin typeface="Lato"/>
              <a:ea typeface="Lato"/>
              <a:cs typeface="Lato"/>
              <a:sym typeface="Lato"/>
            </a:endParaRPr>
          </a:p>
          <a:p>
            <a:pPr indent="-330200" lvl="0" marL="457200" marR="0" rtl="0" algn="l">
              <a:lnSpc>
                <a:spcPct val="115000"/>
              </a:lnSpc>
              <a:spcBef>
                <a:spcPts val="160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Able to learn more relevant features(very good feature extractors)</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Supports weight sharing hence less number of parameters to be learned(less prone to overfitting)</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Reduces time and space complexity</a:t>
            </a:r>
            <a:endParaRPr b="0" i="0" sz="1600" u="none" cap="none" strike="noStrike">
              <a:solidFill>
                <a:srgbClr val="000000"/>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9"/>
          <p:cNvSpPr txBox="1"/>
          <p:nvPr>
            <p:ph type="title"/>
          </p:nvPr>
        </p:nvSpPr>
        <p:spPr>
          <a:xfrm>
            <a:off x="729450" y="5342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Layer based architecture</a:t>
            </a:r>
            <a:endParaRPr b="1" i="0" sz="2600" u="none" cap="none" strike="noStrike">
              <a:solidFill>
                <a:schemeClr val="dk2"/>
              </a:solidFill>
              <a:latin typeface="Raleway"/>
              <a:ea typeface="Raleway"/>
              <a:cs typeface="Raleway"/>
              <a:sym typeface="Raleway"/>
            </a:endParaRPr>
          </a:p>
        </p:txBody>
      </p:sp>
      <p:sp>
        <p:nvSpPr>
          <p:cNvPr id="333" name="Google Shape;333;p49"/>
          <p:cNvSpPr txBox="1"/>
          <p:nvPr>
            <p:ph idx="1" type="body"/>
          </p:nvPr>
        </p:nvSpPr>
        <p:spPr>
          <a:xfrm>
            <a:off x="729450" y="1620200"/>
            <a:ext cx="7688700" cy="271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0" i="0" lang="en" sz="1600" u="none" cap="none" strike="noStrike">
                <a:solidFill>
                  <a:srgbClr val="000000"/>
                </a:solidFill>
                <a:latin typeface="Lato"/>
                <a:ea typeface="Lato"/>
                <a:cs typeface="Lato"/>
                <a:sym typeface="Lato"/>
              </a:rPr>
              <a:t>It constitutes of three layers:</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1600"/>
              </a:spcBef>
              <a:spcAft>
                <a:spcPts val="0"/>
              </a:spcAft>
              <a:buClr>
                <a:schemeClr val="accent1"/>
              </a:buClr>
              <a:buSzPts val="1600"/>
              <a:buFont typeface="Lato"/>
              <a:buChar char="●"/>
            </a:pPr>
            <a:r>
              <a:rPr b="1" i="0" lang="en" sz="1600" u="none" cap="none" strike="noStrike">
                <a:solidFill>
                  <a:srgbClr val="000000"/>
                </a:solidFill>
                <a:latin typeface="Arial"/>
                <a:ea typeface="Arial"/>
                <a:cs typeface="Arial"/>
                <a:sym typeface="Arial"/>
              </a:rPr>
              <a:t>Convolution</a:t>
            </a:r>
            <a:endParaRPr b="1" i="0" sz="16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chemeClr val="accent1"/>
              </a:buClr>
              <a:buSzPts val="1300"/>
              <a:buFont typeface="Lato"/>
              <a:buNone/>
            </a:pPr>
            <a:r>
              <a:rPr b="0" i="0" lang="en" sz="1600" u="none" cap="none" strike="noStrike">
                <a:solidFill>
                  <a:srgbClr val="000000"/>
                </a:solidFill>
                <a:latin typeface="Arial"/>
                <a:ea typeface="Arial"/>
                <a:cs typeface="Arial"/>
                <a:sym typeface="Arial"/>
              </a:rPr>
              <a:t>-apply filters</a:t>
            </a:r>
            <a:endParaRPr b="0" i="0" sz="1600" u="none" cap="none" strike="noStrike">
              <a:solidFill>
                <a:srgbClr val="000000"/>
              </a:solidFill>
              <a:latin typeface="Arial"/>
              <a:ea typeface="Arial"/>
              <a:cs typeface="Arial"/>
              <a:sym typeface="Arial"/>
            </a:endParaRPr>
          </a:p>
          <a:p>
            <a:pPr indent="-330200" lvl="0" marL="457200" marR="0" rtl="0" algn="l">
              <a:lnSpc>
                <a:spcPct val="115000"/>
              </a:lnSpc>
              <a:spcBef>
                <a:spcPts val="0"/>
              </a:spcBef>
              <a:spcAft>
                <a:spcPts val="0"/>
              </a:spcAft>
              <a:buClr>
                <a:schemeClr val="accent1"/>
              </a:buClr>
              <a:buSzPts val="1600"/>
              <a:buFont typeface="Lato"/>
              <a:buChar char="●"/>
            </a:pPr>
            <a:r>
              <a:rPr b="1" i="0" lang="en" sz="1600" u="none" cap="none" strike="noStrike">
                <a:solidFill>
                  <a:srgbClr val="000000"/>
                </a:solidFill>
                <a:latin typeface="Arial"/>
                <a:ea typeface="Arial"/>
                <a:cs typeface="Arial"/>
                <a:sym typeface="Arial"/>
              </a:rPr>
              <a:t>Pooling</a:t>
            </a:r>
            <a:endParaRPr b="1" i="0" sz="16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chemeClr val="accent1"/>
              </a:buClr>
              <a:buSzPts val="1300"/>
              <a:buFont typeface="Lato"/>
              <a:buNone/>
            </a:pPr>
            <a:r>
              <a:rPr b="0" i="0" lang="en" sz="1600" u="none" cap="none" strike="noStrike">
                <a:solidFill>
                  <a:srgbClr val="000000"/>
                </a:solidFill>
                <a:latin typeface="Arial"/>
                <a:ea typeface="Arial"/>
                <a:cs typeface="Arial"/>
                <a:sym typeface="Arial"/>
              </a:rPr>
              <a:t>-reduce the size of representation(hence speed gain)</a:t>
            </a:r>
            <a:endParaRPr b="0" i="0" sz="1600" u="none" cap="none" strike="noStrike">
              <a:solidFill>
                <a:srgbClr val="000000"/>
              </a:solidFill>
              <a:latin typeface="Arial"/>
              <a:ea typeface="Arial"/>
              <a:cs typeface="Arial"/>
              <a:sym typeface="Arial"/>
            </a:endParaRPr>
          </a:p>
          <a:p>
            <a:pPr indent="-330200" lvl="0" marL="457200" marR="0" rtl="0" algn="l">
              <a:lnSpc>
                <a:spcPct val="115000"/>
              </a:lnSpc>
              <a:spcBef>
                <a:spcPts val="0"/>
              </a:spcBef>
              <a:spcAft>
                <a:spcPts val="0"/>
              </a:spcAft>
              <a:buClr>
                <a:schemeClr val="accent1"/>
              </a:buClr>
              <a:buSzPts val="1600"/>
              <a:buFont typeface="Lato"/>
              <a:buChar char="●"/>
            </a:pPr>
            <a:r>
              <a:rPr b="1" i="0" lang="en" sz="1600" u="none" cap="none" strike="noStrike">
                <a:solidFill>
                  <a:srgbClr val="000000"/>
                </a:solidFill>
                <a:latin typeface="Arial"/>
                <a:ea typeface="Arial"/>
                <a:cs typeface="Arial"/>
                <a:sym typeface="Arial"/>
              </a:rPr>
              <a:t>Fully connected</a:t>
            </a:r>
            <a:endParaRPr b="1" i="0" sz="16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chemeClr val="accent1"/>
              </a:buClr>
              <a:buSzPts val="1300"/>
              <a:buFont typeface="Lato"/>
              <a:buNone/>
            </a:pPr>
            <a:r>
              <a:rPr b="0" i="0" lang="en" sz="1600" u="none" cap="none" strike="noStrike">
                <a:solidFill>
                  <a:srgbClr val="000000"/>
                </a:solidFill>
                <a:latin typeface="Arial"/>
                <a:ea typeface="Arial"/>
                <a:cs typeface="Arial"/>
                <a:sym typeface="Arial"/>
              </a:rPr>
              <a:t>-connect every activation unit of a layer to every other activation unit in                      next layer</a:t>
            </a:r>
            <a:endParaRPr b="0" i="0" sz="16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1600"/>
              </a:spcAft>
              <a:buClr>
                <a:schemeClr val="accent1"/>
              </a:buClr>
              <a:buSzPts val="1300"/>
              <a:buFont typeface="Lato"/>
              <a:buNone/>
            </a:pPr>
            <a:r>
              <a:t/>
            </a:r>
            <a:endParaRPr b="0" i="0" sz="1300" u="none" cap="none" strike="noStrike">
              <a:solidFill>
                <a:schemeClr val="accent1"/>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0"/>
          <p:cNvSpPr txBox="1"/>
          <p:nvPr>
            <p:ph type="title"/>
          </p:nvPr>
        </p:nvSpPr>
        <p:spPr>
          <a:xfrm>
            <a:off x="665150" y="4828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Convolution (Edge Detection)</a:t>
            </a:r>
            <a:endParaRPr b="1" i="0" sz="2600" u="none" cap="none" strike="noStrike">
              <a:solidFill>
                <a:schemeClr val="dk2"/>
              </a:solidFill>
              <a:latin typeface="Raleway"/>
              <a:ea typeface="Raleway"/>
              <a:cs typeface="Raleway"/>
              <a:sym typeface="Raleway"/>
            </a:endParaRPr>
          </a:p>
        </p:txBody>
      </p:sp>
      <p:sp>
        <p:nvSpPr>
          <p:cNvPr id="339" name="Google Shape;339;p50"/>
          <p:cNvSpPr txBox="1"/>
          <p:nvPr>
            <p:ph idx="1" type="body"/>
          </p:nvPr>
        </p:nvSpPr>
        <p:spPr>
          <a:xfrm>
            <a:off x="729450" y="1427325"/>
            <a:ext cx="7688700" cy="1872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300"/>
              <a:buFont typeface="Lato"/>
              <a:buNone/>
            </a:pPr>
            <a:r>
              <a:t/>
            </a:r>
            <a:endParaRPr b="0" i="0" sz="1300" u="none" cap="none" strike="noStrike">
              <a:solidFill>
                <a:schemeClr val="accent1"/>
              </a:solidFill>
              <a:latin typeface="Lato"/>
              <a:ea typeface="Lato"/>
              <a:cs typeface="Lato"/>
              <a:sym typeface="Lato"/>
            </a:endParaRPr>
          </a:p>
        </p:txBody>
      </p:sp>
      <p:pic>
        <p:nvPicPr>
          <p:cNvPr id="340" name="Google Shape;340;p50"/>
          <p:cNvPicPr preferRelativeResize="0"/>
          <p:nvPr/>
        </p:nvPicPr>
        <p:blipFill rotWithShape="1">
          <a:blip r:embed="rId3">
            <a:alphaModFix/>
          </a:blip>
          <a:srcRect b="0" l="0" r="0" t="0"/>
          <a:stretch/>
        </p:blipFill>
        <p:spPr>
          <a:xfrm>
            <a:off x="727650" y="1427325"/>
            <a:ext cx="7688699" cy="1872038"/>
          </a:xfrm>
          <a:prstGeom prst="rect">
            <a:avLst/>
          </a:prstGeom>
          <a:noFill/>
          <a:ln>
            <a:noFill/>
          </a:ln>
        </p:spPr>
      </p:pic>
      <p:sp>
        <p:nvSpPr>
          <p:cNvPr id="341" name="Google Shape;341;p50"/>
          <p:cNvSpPr txBox="1"/>
          <p:nvPr/>
        </p:nvSpPr>
        <p:spPr>
          <a:xfrm>
            <a:off x="729450" y="3299375"/>
            <a:ext cx="7688700" cy="12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342" name="Google Shape;342;p50"/>
          <p:cNvPicPr preferRelativeResize="0"/>
          <p:nvPr/>
        </p:nvPicPr>
        <p:blipFill rotWithShape="1">
          <a:blip r:embed="rId4">
            <a:alphaModFix/>
          </a:blip>
          <a:srcRect b="0" l="0" r="0" t="0"/>
          <a:stretch/>
        </p:blipFill>
        <p:spPr>
          <a:xfrm>
            <a:off x="1021075" y="3471875"/>
            <a:ext cx="1028700" cy="1047750"/>
          </a:xfrm>
          <a:prstGeom prst="rect">
            <a:avLst/>
          </a:prstGeom>
          <a:noFill/>
          <a:ln>
            <a:noFill/>
          </a:ln>
        </p:spPr>
      </p:pic>
      <p:pic>
        <p:nvPicPr>
          <p:cNvPr id="343" name="Google Shape;343;p50"/>
          <p:cNvPicPr preferRelativeResize="0"/>
          <p:nvPr/>
        </p:nvPicPr>
        <p:blipFill rotWithShape="1">
          <a:blip r:embed="rId5">
            <a:alphaModFix/>
          </a:blip>
          <a:srcRect b="0" l="0" r="0" t="0"/>
          <a:stretch/>
        </p:blipFill>
        <p:spPr>
          <a:xfrm>
            <a:off x="2257413" y="3490925"/>
            <a:ext cx="2314575" cy="1009650"/>
          </a:xfrm>
          <a:prstGeom prst="rect">
            <a:avLst/>
          </a:prstGeom>
          <a:noFill/>
          <a:ln>
            <a:noFill/>
          </a:ln>
        </p:spPr>
      </p:pic>
      <p:pic>
        <p:nvPicPr>
          <p:cNvPr id="344" name="Google Shape;344;p50"/>
          <p:cNvPicPr preferRelativeResize="0"/>
          <p:nvPr/>
        </p:nvPicPr>
        <p:blipFill rotWithShape="1">
          <a:blip r:embed="rId6">
            <a:alphaModFix/>
          </a:blip>
          <a:srcRect b="0" l="0" r="0" t="0"/>
          <a:stretch/>
        </p:blipFill>
        <p:spPr>
          <a:xfrm>
            <a:off x="6716538" y="3490925"/>
            <a:ext cx="1019175" cy="10096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1"/>
          <p:cNvSpPr txBox="1"/>
          <p:nvPr>
            <p:ph type="title"/>
          </p:nvPr>
        </p:nvSpPr>
        <p:spPr>
          <a:xfrm>
            <a:off x="729450" y="56000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Why convolutions</a:t>
            </a:r>
            <a:endParaRPr b="1" i="0" sz="2600" u="none" cap="none" strike="noStrike">
              <a:solidFill>
                <a:schemeClr val="dk2"/>
              </a:solidFill>
              <a:latin typeface="Raleway"/>
              <a:ea typeface="Raleway"/>
              <a:cs typeface="Raleway"/>
              <a:sym typeface="Raleway"/>
            </a:endParaRPr>
          </a:p>
        </p:txBody>
      </p:sp>
      <p:sp>
        <p:nvSpPr>
          <p:cNvPr id="350" name="Google Shape;350;p51"/>
          <p:cNvSpPr txBox="1"/>
          <p:nvPr>
            <p:ph idx="1" type="body"/>
          </p:nvPr>
        </p:nvSpPr>
        <p:spPr>
          <a:xfrm>
            <a:off x="727650" y="1441200"/>
            <a:ext cx="7688700" cy="226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1" i="0" lang="en" sz="1600" u="none" cap="none" strike="noStrike">
                <a:solidFill>
                  <a:srgbClr val="000000"/>
                </a:solidFill>
                <a:latin typeface="Arial"/>
                <a:ea typeface="Arial"/>
                <a:cs typeface="Arial"/>
                <a:sym typeface="Arial"/>
              </a:rPr>
              <a:t>Parameter sharing: </a:t>
            </a:r>
            <a:r>
              <a:rPr b="0" i="0" lang="en" sz="1600" u="none" cap="none" strike="noStrike">
                <a:solidFill>
                  <a:srgbClr val="000000"/>
                </a:solidFill>
                <a:latin typeface="Arial"/>
                <a:ea typeface="Arial"/>
                <a:cs typeface="Arial"/>
                <a:sym typeface="Arial"/>
              </a:rPr>
              <a:t>A feature detector (such as a vertical edge detector) that’s useful in one part of the image is probably useful in another part of the image.</a:t>
            </a:r>
            <a:endParaRPr b="0" i="0" sz="1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accent1"/>
              </a:buClr>
              <a:buSzPts val="1300"/>
              <a:buFont typeface="Lato"/>
              <a:buNone/>
            </a:pPr>
            <a:r>
              <a:t/>
            </a:r>
            <a:endParaRPr b="1" i="0" sz="1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accent1"/>
              </a:buClr>
              <a:buSzPts val="1300"/>
              <a:buFont typeface="Lato"/>
              <a:buNone/>
            </a:pPr>
            <a:r>
              <a:rPr b="1" i="0" lang="en" sz="1600" u="none" cap="none" strike="noStrike">
                <a:solidFill>
                  <a:srgbClr val="000000"/>
                </a:solidFill>
                <a:latin typeface="Arial"/>
                <a:ea typeface="Arial"/>
                <a:cs typeface="Arial"/>
                <a:sym typeface="Arial"/>
              </a:rPr>
              <a:t>Sparsity of connections: </a:t>
            </a:r>
            <a:r>
              <a:rPr b="0" i="0" lang="en" sz="1600" u="none" cap="none" strike="noStrike">
                <a:solidFill>
                  <a:srgbClr val="000000"/>
                </a:solidFill>
                <a:latin typeface="Arial"/>
                <a:ea typeface="Arial"/>
                <a:cs typeface="Arial"/>
                <a:sym typeface="Arial"/>
              </a:rPr>
              <a:t>In each layer, each output value depends only on a small number of inputs.</a:t>
            </a:r>
            <a:endParaRPr b="0" i="0" sz="1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accent1"/>
              </a:buClr>
              <a:buSzPts val="1300"/>
              <a:buFont typeface="Lato"/>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accent1"/>
              </a:buClr>
              <a:buSzPts val="1300"/>
              <a:buFont typeface="Lato"/>
              <a:buNone/>
            </a:pPr>
            <a:r>
              <a:t/>
            </a:r>
            <a:endParaRPr b="0" i="0" sz="1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1600"/>
              </a:spcAft>
              <a:buClr>
                <a:schemeClr val="accent1"/>
              </a:buClr>
              <a:buSzPts val="1300"/>
              <a:buFont typeface="Lato"/>
              <a:buNone/>
            </a:pPr>
            <a:r>
              <a:t/>
            </a:r>
            <a:endParaRPr b="0" i="0" sz="1300" u="none" cap="none" strike="noStrike">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7650" y="5923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Why ?</a:t>
            </a:r>
            <a:endParaRPr b="1" i="0" sz="2600" u="none" cap="none" strike="noStrike">
              <a:solidFill>
                <a:schemeClr val="dk2"/>
              </a:solidFill>
              <a:latin typeface="Raleway"/>
              <a:ea typeface="Raleway"/>
              <a:cs typeface="Raleway"/>
              <a:sym typeface="Raleway"/>
            </a:endParaRPr>
          </a:p>
        </p:txBody>
      </p:sp>
      <p:sp>
        <p:nvSpPr>
          <p:cNvPr id="106" name="Google Shape;106;p16"/>
          <p:cNvSpPr txBox="1"/>
          <p:nvPr>
            <p:ph idx="1" type="body"/>
          </p:nvPr>
        </p:nvSpPr>
        <p:spPr>
          <a:xfrm>
            <a:off x="727650" y="1512100"/>
            <a:ext cx="7688700" cy="291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Gestures are naturally used by many peoples and are especially  major and natural way of interaction for deaf/blind people. </a:t>
            </a:r>
            <a:endParaRPr b="0" i="0" sz="18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Gesture recognition is to recognise specific human gestures and process them .</a:t>
            </a:r>
            <a:endParaRPr b="0" i="0" sz="18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Building gesture recognition system means building computer keen to understand human language, thus building a human computer interaction.</a:t>
            </a:r>
            <a:endParaRPr b="0" i="0" sz="1800" u="none" cap="none" strike="noStrike">
              <a:solidFill>
                <a:schemeClr val="dk2"/>
              </a:solidFill>
              <a:latin typeface="Lato"/>
              <a:ea typeface="Lato"/>
              <a:cs typeface="Lato"/>
              <a:sym typeface="Lato"/>
            </a:endParaRPr>
          </a:p>
          <a:p>
            <a:pPr indent="0" lvl="0" marL="457200" marR="0" rtl="0" algn="l">
              <a:lnSpc>
                <a:spcPct val="115000"/>
              </a:lnSpc>
              <a:spcBef>
                <a:spcPts val="1600"/>
              </a:spcBef>
              <a:spcAft>
                <a:spcPts val="0"/>
              </a:spcAft>
              <a:buClr>
                <a:schemeClr val="accent1"/>
              </a:buClr>
              <a:buSzPts val="1300"/>
              <a:buFont typeface="Lato"/>
              <a:buNone/>
            </a:pPr>
            <a:r>
              <a:t/>
            </a:r>
            <a:endParaRPr b="0" i="0" sz="18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t/>
            </a:r>
            <a:endParaRPr b="0" i="0" sz="18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t/>
            </a:r>
            <a:endParaRPr b="0" i="0" sz="18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t/>
            </a:r>
            <a:endParaRPr b="0" i="0" sz="18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t/>
            </a:r>
            <a:endParaRPr b="0" i="0" sz="18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t/>
            </a:r>
            <a:endParaRPr b="0" i="0" sz="18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1600"/>
              </a:spcAft>
              <a:buClr>
                <a:schemeClr val="accent1"/>
              </a:buClr>
              <a:buSzPts val="1300"/>
              <a:buFont typeface="Lato"/>
              <a:buNone/>
            </a:pPr>
            <a:r>
              <a:t/>
            </a:r>
            <a:endParaRPr b="0" i="0" sz="1800" u="none" cap="none" strike="noStrike">
              <a:solidFill>
                <a:schemeClr val="accent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2"/>
          <p:cNvSpPr txBox="1"/>
          <p:nvPr>
            <p:ph type="title"/>
          </p:nvPr>
        </p:nvSpPr>
        <p:spPr>
          <a:xfrm>
            <a:off x="663375" y="57282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rgbClr val="000000"/>
                </a:solidFill>
                <a:latin typeface="Arial"/>
                <a:ea typeface="Arial"/>
                <a:cs typeface="Arial"/>
                <a:sym typeface="Arial"/>
              </a:rPr>
              <a:t>Convolutions on RGB images</a:t>
            </a:r>
            <a:endParaRPr b="1" i="0" sz="2600" u="none" cap="none" strike="noStrike">
              <a:solidFill>
                <a:schemeClr val="dk2"/>
              </a:solidFill>
              <a:latin typeface="Raleway"/>
              <a:ea typeface="Raleway"/>
              <a:cs typeface="Raleway"/>
              <a:sym typeface="Raleway"/>
            </a:endParaRPr>
          </a:p>
        </p:txBody>
      </p:sp>
      <p:pic>
        <p:nvPicPr>
          <p:cNvPr id="356" name="Google Shape;356;p52"/>
          <p:cNvPicPr preferRelativeResize="0"/>
          <p:nvPr/>
        </p:nvPicPr>
        <p:blipFill rotWithShape="1">
          <a:blip r:embed="rId3">
            <a:alphaModFix/>
          </a:blip>
          <a:srcRect b="0" l="0" r="0" t="0"/>
          <a:stretch/>
        </p:blipFill>
        <p:spPr>
          <a:xfrm>
            <a:off x="1657725" y="1903100"/>
            <a:ext cx="4473425" cy="1919250"/>
          </a:xfrm>
          <a:prstGeom prst="rect">
            <a:avLst/>
          </a:prstGeom>
          <a:noFill/>
          <a:ln>
            <a:noFill/>
          </a:ln>
        </p:spPr>
      </p:pic>
      <p:pic>
        <p:nvPicPr>
          <p:cNvPr id="357" name="Google Shape;357;p52"/>
          <p:cNvPicPr preferRelativeResize="0"/>
          <p:nvPr/>
        </p:nvPicPr>
        <p:blipFill rotWithShape="1">
          <a:blip r:embed="rId4">
            <a:alphaModFix/>
          </a:blip>
          <a:srcRect b="0" l="0" r="0" t="0"/>
          <a:stretch/>
        </p:blipFill>
        <p:spPr>
          <a:xfrm>
            <a:off x="4820025" y="1209050"/>
            <a:ext cx="1084725" cy="886975"/>
          </a:xfrm>
          <a:prstGeom prst="rect">
            <a:avLst/>
          </a:prstGeom>
          <a:noFill/>
          <a:ln>
            <a:noFill/>
          </a:ln>
        </p:spPr>
      </p:pic>
      <p:sp>
        <p:nvSpPr>
          <p:cNvPr id="358" name="Google Shape;358;p52"/>
          <p:cNvSpPr txBox="1"/>
          <p:nvPr/>
        </p:nvSpPr>
        <p:spPr>
          <a:xfrm>
            <a:off x="1475075" y="4130200"/>
            <a:ext cx="5925900" cy="705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Different channel for each R,G abd B pixel values of an image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Can get hundreds of features or even hundreds of thousands of features by using several filters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3"/>
          <p:cNvSpPr txBox="1"/>
          <p:nvPr>
            <p:ph type="title"/>
          </p:nvPr>
        </p:nvSpPr>
        <p:spPr>
          <a:xfrm>
            <a:off x="665175" y="52142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Pooling and Fully Connected layer</a:t>
            </a:r>
            <a:endParaRPr b="1" i="0" sz="26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2600"/>
              <a:buFont typeface="Raleway"/>
              <a:buNone/>
            </a:pPr>
            <a:r>
              <a:t/>
            </a:r>
            <a:endParaRPr b="1" i="0" sz="2600" u="none" cap="none" strike="noStrike">
              <a:solidFill>
                <a:schemeClr val="dk2"/>
              </a:solidFill>
              <a:latin typeface="Raleway"/>
              <a:ea typeface="Raleway"/>
              <a:cs typeface="Raleway"/>
              <a:sym typeface="Raleway"/>
            </a:endParaRPr>
          </a:p>
        </p:txBody>
      </p:sp>
      <p:sp>
        <p:nvSpPr>
          <p:cNvPr id="364" name="Google Shape;364;p53"/>
          <p:cNvSpPr txBox="1"/>
          <p:nvPr>
            <p:ph idx="1" type="body"/>
          </p:nvPr>
        </p:nvSpPr>
        <p:spPr>
          <a:xfrm>
            <a:off x="793725" y="1441200"/>
            <a:ext cx="7688700" cy="327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0" i="0" lang="en" sz="1600" u="none" cap="none" strike="noStrike">
                <a:solidFill>
                  <a:schemeClr val="accent1"/>
                </a:solidFill>
                <a:latin typeface="Lato"/>
                <a:ea typeface="Lato"/>
                <a:cs typeface="Lato"/>
                <a:sym typeface="Lato"/>
              </a:rPr>
              <a:t>Both implemented as alternate layers in the model</a:t>
            </a:r>
            <a:r>
              <a:rPr b="0" i="0" lang="en" sz="1300" u="none" cap="none" strike="noStrike">
                <a:solidFill>
                  <a:schemeClr val="accent1"/>
                </a:solidFill>
                <a:latin typeface="Lato"/>
                <a:ea typeface="Lato"/>
                <a:cs typeface="Lato"/>
                <a:sym typeface="Lato"/>
              </a:rPr>
              <a:t>.</a:t>
            </a:r>
            <a:endParaRPr b="0" i="0" sz="13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1600"/>
              </a:spcAft>
              <a:buClr>
                <a:schemeClr val="accent1"/>
              </a:buClr>
              <a:buSzPts val="1300"/>
              <a:buFont typeface="Lato"/>
              <a:buNone/>
            </a:pPr>
            <a:r>
              <a:t/>
            </a:r>
            <a:endParaRPr b="0" i="0" sz="1300" u="none" cap="none" strike="noStrike">
              <a:solidFill>
                <a:schemeClr val="accent1"/>
              </a:solidFill>
              <a:latin typeface="Lato"/>
              <a:ea typeface="Lato"/>
              <a:cs typeface="Lato"/>
              <a:sym typeface="Lato"/>
            </a:endParaRPr>
          </a:p>
        </p:txBody>
      </p:sp>
      <p:sp>
        <p:nvSpPr>
          <p:cNvPr id="365" name="Google Shape;365;p53"/>
          <p:cNvSpPr/>
          <p:nvPr/>
        </p:nvSpPr>
        <p:spPr>
          <a:xfrm>
            <a:off x="1192875" y="2219000"/>
            <a:ext cx="846600" cy="949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53"/>
          <p:cNvSpPr/>
          <p:nvPr/>
        </p:nvSpPr>
        <p:spPr>
          <a:xfrm>
            <a:off x="3501675" y="2426000"/>
            <a:ext cx="602700" cy="53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53"/>
          <p:cNvSpPr/>
          <p:nvPr/>
        </p:nvSpPr>
        <p:spPr>
          <a:xfrm>
            <a:off x="2103575" y="2642300"/>
            <a:ext cx="1321200" cy="153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53"/>
          <p:cNvSpPr txBox="1"/>
          <p:nvPr/>
        </p:nvSpPr>
        <p:spPr>
          <a:xfrm>
            <a:off x="2167700" y="2398600"/>
            <a:ext cx="1257000" cy="24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Max Pool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53"/>
          <p:cNvSpPr txBox="1"/>
          <p:nvPr/>
        </p:nvSpPr>
        <p:spPr>
          <a:xfrm>
            <a:off x="1231350" y="3309275"/>
            <a:ext cx="1116000" cy="24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Conv layer</a:t>
            </a:r>
            <a:endParaRPr b="0" i="0" sz="1400" u="none" cap="none" strike="noStrike">
              <a:solidFill>
                <a:srgbClr val="000000"/>
              </a:solidFill>
              <a:latin typeface="Arial"/>
              <a:ea typeface="Arial"/>
              <a:cs typeface="Arial"/>
              <a:sym typeface="Arial"/>
            </a:endParaRPr>
          </a:p>
        </p:txBody>
      </p:sp>
      <p:sp>
        <p:nvSpPr>
          <p:cNvPr id="370" name="Google Shape;370;p53"/>
          <p:cNvSpPr txBox="1"/>
          <p:nvPr/>
        </p:nvSpPr>
        <p:spPr>
          <a:xfrm>
            <a:off x="3476025" y="3283625"/>
            <a:ext cx="1116000" cy="24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Pool layer</a:t>
            </a:r>
            <a:endParaRPr b="0" i="0" sz="1400" u="none" cap="none" strike="noStrike">
              <a:solidFill>
                <a:srgbClr val="000000"/>
              </a:solidFill>
              <a:latin typeface="Arial"/>
              <a:ea typeface="Arial"/>
              <a:cs typeface="Arial"/>
              <a:sym typeface="Arial"/>
            </a:endParaRPr>
          </a:p>
        </p:txBody>
      </p:sp>
      <p:sp>
        <p:nvSpPr>
          <p:cNvPr id="371" name="Google Shape;371;p53"/>
          <p:cNvSpPr txBox="1"/>
          <p:nvPr/>
        </p:nvSpPr>
        <p:spPr>
          <a:xfrm>
            <a:off x="5117850" y="1962475"/>
            <a:ext cx="3104100" cy="234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Pooling layer:</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Important features get preserved</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Reduce the size of the image(shrink the height and width)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Fully connected layer:</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Connects every activation unit of the unrolled pooling layer to the next layer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4"/>
          <p:cNvSpPr txBox="1"/>
          <p:nvPr>
            <p:ph type="title"/>
          </p:nvPr>
        </p:nvSpPr>
        <p:spPr>
          <a:xfrm>
            <a:off x="639675" y="5490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Why 3D CNN?</a:t>
            </a:r>
            <a:endParaRPr b="1" i="0" sz="2600" u="none" cap="none" strike="noStrike">
              <a:solidFill>
                <a:schemeClr val="dk2"/>
              </a:solidFill>
              <a:latin typeface="Raleway"/>
              <a:ea typeface="Raleway"/>
              <a:cs typeface="Raleway"/>
              <a:sym typeface="Raleway"/>
            </a:endParaRPr>
          </a:p>
        </p:txBody>
      </p:sp>
      <p:sp>
        <p:nvSpPr>
          <p:cNvPr id="377" name="Google Shape;377;p54"/>
          <p:cNvSpPr txBox="1"/>
          <p:nvPr>
            <p:ph idx="1" type="body"/>
          </p:nvPr>
        </p:nvSpPr>
        <p:spPr>
          <a:xfrm>
            <a:off x="729450" y="1607350"/>
            <a:ext cx="7688700" cy="2732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2D CNN only captures spatial features across each depth(for RGB images).</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3D CNN captures the time sequence of the frames in the video that represents a particular gesture.</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In other words, the temporal aspect of the data is incorporated as the third dimension in the 3D CNN </a:t>
            </a:r>
            <a:endParaRPr b="0" i="0" sz="1600" u="none" cap="none" strike="noStrike">
              <a:solidFill>
                <a:srgbClr val="000000"/>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5"/>
          <p:cNvSpPr txBox="1"/>
          <p:nvPr>
            <p:ph type="title"/>
          </p:nvPr>
        </p:nvSpPr>
        <p:spPr>
          <a:xfrm>
            <a:off x="626825" y="52340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Limitations of Nvidia’s Approach</a:t>
            </a:r>
            <a:endParaRPr b="1" i="0" sz="2600" u="none" cap="none" strike="noStrike">
              <a:solidFill>
                <a:schemeClr val="dk2"/>
              </a:solidFill>
              <a:latin typeface="Raleway"/>
              <a:ea typeface="Raleway"/>
              <a:cs typeface="Raleway"/>
              <a:sym typeface="Raleway"/>
            </a:endParaRPr>
          </a:p>
        </p:txBody>
      </p:sp>
      <p:pic>
        <p:nvPicPr>
          <p:cNvPr id="383" name="Google Shape;383;p55"/>
          <p:cNvPicPr preferRelativeResize="0"/>
          <p:nvPr/>
        </p:nvPicPr>
        <p:blipFill rotWithShape="1">
          <a:blip r:embed="rId3">
            <a:alphaModFix/>
          </a:blip>
          <a:srcRect b="0" l="0" r="0" t="0"/>
          <a:stretch/>
        </p:blipFill>
        <p:spPr>
          <a:xfrm>
            <a:off x="1691600" y="1231350"/>
            <a:ext cx="3811050" cy="3708425"/>
          </a:xfrm>
          <a:prstGeom prst="rect">
            <a:avLst/>
          </a:prstGeom>
          <a:noFill/>
          <a:ln>
            <a:noFill/>
          </a:ln>
        </p:spPr>
      </p:pic>
      <p:sp>
        <p:nvSpPr>
          <p:cNvPr id="384" name="Google Shape;384;p55"/>
          <p:cNvSpPr txBox="1"/>
          <p:nvPr/>
        </p:nvSpPr>
        <p:spPr>
          <a:xfrm>
            <a:off x="5774550" y="1231350"/>
            <a:ext cx="2707800" cy="3278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No time sequencing</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Overhead of dividing video into chunks to be fed in CNN</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Softmax is classifying the chunks individually which are then being averaged to get the final gesture.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pic>
        <p:nvPicPr>
          <p:cNvPr id="389" name="Google Shape;389;p56"/>
          <p:cNvPicPr preferRelativeResize="0"/>
          <p:nvPr/>
        </p:nvPicPr>
        <p:blipFill rotWithShape="1">
          <a:blip r:embed="rId3">
            <a:alphaModFix/>
          </a:blip>
          <a:srcRect b="24198" l="0" r="52725" t="35577"/>
          <a:stretch/>
        </p:blipFill>
        <p:spPr>
          <a:xfrm>
            <a:off x="1774025" y="494050"/>
            <a:ext cx="6191250" cy="4756600"/>
          </a:xfrm>
          <a:prstGeom prst="rect">
            <a:avLst/>
          </a:prstGeom>
          <a:noFill/>
          <a:ln>
            <a:noFill/>
          </a:ln>
        </p:spPr>
      </p:pic>
      <p:sp>
        <p:nvSpPr>
          <p:cNvPr id="390" name="Google Shape;390;p56"/>
          <p:cNvSpPr txBox="1"/>
          <p:nvPr/>
        </p:nvSpPr>
        <p:spPr>
          <a:xfrm>
            <a:off x="423275" y="494050"/>
            <a:ext cx="7080300" cy="5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000000"/>
                </a:solidFill>
                <a:latin typeface="Arial"/>
                <a:ea typeface="Arial"/>
                <a:cs typeface="Arial"/>
                <a:sym typeface="Arial"/>
              </a:rPr>
              <a:t>Proposed Approach</a:t>
            </a:r>
            <a:endParaRPr b="1" i="0" sz="26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7"/>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Recurrent Neural Network</a:t>
            </a:r>
            <a:endParaRPr b="1" i="0" sz="2600" u="none" cap="none" strike="noStrike">
              <a:solidFill>
                <a:schemeClr val="dk2"/>
              </a:solidFill>
              <a:latin typeface="Raleway"/>
              <a:ea typeface="Raleway"/>
              <a:cs typeface="Raleway"/>
              <a:sym typeface="Raleway"/>
            </a:endParaRPr>
          </a:p>
        </p:txBody>
      </p:sp>
      <p:sp>
        <p:nvSpPr>
          <p:cNvPr id="396" name="Google Shape;396;p57"/>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600"/>
              <a:buFont typeface="Lato"/>
              <a:buNone/>
            </a:pPr>
            <a:r>
              <a:rPr b="0" i="0" lang="en" sz="1600" u="none" cap="none" strike="noStrike">
                <a:solidFill>
                  <a:schemeClr val="accent1"/>
                </a:solidFill>
                <a:latin typeface="Lato"/>
                <a:ea typeface="Lato"/>
                <a:cs typeface="Lato"/>
                <a:sym typeface="Lato"/>
              </a:rPr>
              <a:t>Sequencing Model</a:t>
            </a:r>
            <a:endParaRPr b="0" i="0" sz="1600" u="none" cap="none" strike="noStrike">
              <a:solidFill>
                <a:schemeClr val="accent1"/>
              </a:solidFill>
              <a:latin typeface="Lato"/>
              <a:ea typeface="Lato"/>
              <a:cs typeface="Lato"/>
              <a:sym typeface="Lato"/>
            </a:endParaRPr>
          </a:p>
        </p:txBody>
      </p:sp>
      <p:sp>
        <p:nvSpPr>
          <p:cNvPr id="397" name="Google Shape;397;p57"/>
          <p:cNvSpPr txBox="1"/>
          <p:nvPr/>
        </p:nvSpPr>
        <p:spPr>
          <a:xfrm>
            <a:off x="4938925" y="588050"/>
            <a:ext cx="3755400" cy="21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222222"/>
                </a:solidFill>
                <a:highlight>
                  <a:srgbClr val="FFFFFF"/>
                </a:highlight>
                <a:latin typeface="Lato"/>
                <a:ea typeface="Lato"/>
                <a:cs typeface="Lato"/>
                <a:sym typeface="Lato"/>
              </a:rPr>
              <a:t>A recurrent neural network (RNN) is a class of </a:t>
            </a:r>
            <a:r>
              <a:rPr b="0" i="0" lang="en" sz="1600" u="none" cap="none" strike="noStrike">
                <a:solidFill>
                  <a:schemeClr val="hlink"/>
                </a:solidFill>
                <a:highlight>
                  <a:srgbClr val="FFFFFF"/>
                </a:highlight>
                <a:uFill>
                  <a:noFill/>
                </a:uFill>
                <a:latin typeface="Lato"/>
                <a:ea typeface="Lato"/>
                <a:cs typeface="Lato"/>
                <a:sym typeface="Lato"/>
                <a:hlinkClick r:id="rId3"/>
              </a:rPr>
              <a:t>artificial neural network</a:t>
            </a:r>
            <a:r>
              <a:rPr b="0" i="0" lang="en" sz="1600" u="none" cap="none" strike="noStrike">
                <a:solidFill>
                  <a:srgbClr val="222222"/>
                </a:solidFill>
                <a:highlight>
                  <a:srgbClr val="FFFFFF"/>
                </a:highlight>
                <a:latin typeface="Lato"/>
                <a:ea typeface="Lato"/>
                <a:cs typeface="Lato"/>
                <a:sym typeface="Lato"/>
              </a:rPr>
              <a:t> where connections between nodes form a </a:t>
            </a:r>
            <a:r>
              <a:rPr b="0" i="0" lang="en" sz="1600" u="none" cap="none" strike="noStrike">
                <a:solidFill>
                  <a:schemeClr val="hlink"/>
                </a:solidFill>
                <a:highlight>
                  <a:srgbClr val="FFFFFF"/>
                </a:highlight>
                <a:uFill>
                  <a:noFill/>
                </a:uFill>
                <a:latin typeface="Lato"/>
                <a:ea typeface="Lato"/>
                <a:cs typeface="Lato"/>
                <a:sym typeface="Lato"/>
                <a:hlinkClick r:id="rId4"/>
              </a:rPr>
              <a:t>directed graph</a:t>
            </a:r>
            <a:r>
              <a:rPr b="0" i="0" lang="en" sz="1600" u="none" cap="none" strike="noStrike">
                <a:solidFill>
                  <a:srgbClr val="222222"/>
                </a:solidFill>
                <a:highlight>
                  <a:srgbClr val="FFFFFF"/>
                </a:highlight>
                <a:latin typeface="Lato"/>
                <a:ea typeface="Lato"/>
                <a:cs typeface="Lato"/>
                <a:sym typeface="Lato"/>
              </a:rPr>
              <a:t> along a sequence. This allows it to exhibit temporal dynamic behavior for a time sequence.</a:t>
            </a:r>
            <a:endParaRPr b="0" i="0" sz="1600" u="none" cap="none" strike="noStrike">
              <a:solidFill>
                <a:srgbClr val="000000"/>
              </a:solidFill>
              <a:latin typeface="Lato"/>
              <a:ea typeface="Lato"/>
              <a:cs typeface="Lato"/>
              <a:sym typeface="Lato"/>
            </a:endParaRPr>
          </a:p>
        </p:txBody>
      </p:sp>
      <p:pic>
        <p:nvPicPr>
          <p:cNvPr id="398" name="Google Shape;398;p57"/>
          <p:cNvPicPr preferRelativeResize="0"/>
          <p:nvPr/>
        </p:nvPicPr>
        <p:blipFill rotWithShape="1">
          <a:blip r:embed="rId5">
            <a:alphaModFix/>
          </a:blip>
          <a:srcRect b="0" l="0" r="0" t="0"/>
          <a:stretch/>
        </p:blipFill>
        <p:spPr>
          <a:xfrm>
            <a:off x="4999513" y="2745650"/>
            <a:ext cx="3634225" cy="10953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8"/>
          <p:cNvSpPr txBox="1"/>
          <p:nvPr/>
        </p:nvSpPr>
        <p:spPr>
          <a:xfrm>
            <a:off x="452450" y="575325"/>
            <a:ext cx="8394000" cy="69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000000"/>
                </a:solidFill>
                <a:latin typeface="Lato"/>
                <a:ea typeface="Lato"/>
                <a:cs typeface="Lato"/>
                <a:sym typeface="Lato"/>
              </a:rPr>
              <a:t>Examples of sequence data</a:t>
            </a:r>
            <a:endParaRPr b="1" i="0" sz="2600" u="none" cap="none" strike="noStrike">
              <a:solidFill>
                <a:srgbClr val="000000"/>
              </a:solidFill>
              <a:latin typeface="Lato"/>
              <a:ea typeface="Lato"/>
              <a:cs typeface="Lato"/>
              <a:sym typeface="Lato"/>
            </a:endParaRPr>
          </a:p>
        </p:txBody>
      </p:sp>
      <p:sp>
        <p:nvSpPr>
          <p:cNvPr id="404" name="Google Shape;404;p58"/>
          <p:cNvSpPr txBox="1"/>
          <p:nvPr/>
        </p:nvSpPr>
        <p:spPr>
          <a:xfrm>
            <a:off x="452450" y="1345450"/>
            <a:ext cx="22623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Speech recognition</a:t>
            </a:r>
            <a:endParaRPr b="0" i="0" sz="1600" u="none" cap="none" strike="noStrike">
              <a:solidFill>
                <a:srgbClr val="000000"/>
              </a:solidFill>
              <a:latin typeface="Arial"/>
              <a:ea typeface="Arial"/>
              <a:cs typeface="Arial"/>
              <a:sym typeface="Arial"/>
            </a:endParaRPr>
          </a:p>
        </p:txBody>
      </p:sp>
      <p:sp>
        <p:nvSpPr>
          <p:cNvPr id="405" name="Google Shape;405;p58"/>
          <p:cNvSpPr txBox="1"/>
          <p:nvPr/>
        </p:nvSpPr>
        <p:spPr>
          <a:xfrm>
            <a:off x="452450" y="1892075"/>
            <a:ext cx="22623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Music generation</a:t>
            </a:r>
            <a:endParaRPr b="0" i="0" sz="1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06" name="Google Shape;406;p58"/>
          <p:cNvSpPr txBox="1"/>
          <p:nvPr/>
        </p:nvSpPr>
        <p:spPr>
          <a:xfrm>
            <a:off x="452450" y="2545050"/>
            <a:ext cx="25719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Sentiment classification</a:t>
            </a:r>
            <a:endParaRPr b="0" i="0" sz="1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07" name="Google Shape;407;p58"/>
          <p:cNvSpPr txBox="1"/>
          <p:nvPr/>
        </p:nvSpPr>
        <p:spPr>
          <a:xfrm>
            <a:off x="452450" y="3198025"/>
            <a:ext cx="3000000" cy="476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Machine translation</a:t>
            </a:r>
            <a:endParaRPr b="0" i="0" sz="1600" u="none" cap="none" strike="noStrike">
              <a:solidFill>
                <a:srgbClr val="000000"/>
              </a:solidFill>
              <a:latin typeface="Arial"/>
              <a:ea typeface="Arial"/>
              <a:cs typeface="Arial"/>
              <a:sym typeface="Arial"/>
            </a:endParaRPr>
          </a:p>
        </p:txBody>
      </p:sp>
      <p:sp>
        <p:nvSpPr>
          <p:cNvPr id="408" name="Google Shape;408;p58"/>
          <p:cNvSpPr txBox="1"/>
          <p:nvPr/>
        </p:nvSpPr>
        <p:spPr>
          <a:xfrm>
            <a:off x="452450" y="4026075"/>
            <a:ext cx="3000000" cy="608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Video activity recognition</a:t>
            </a:r>
            <a:endParaRPr b="0" i="0" sz="1600" u="none" cap="none" strike="noStrike">
              <a:solidFill>
                <a:srgbClr val="000000"/>
              </a:solidFill>
              <a:latin typeface="Arial"/>
              <a:ea typeface="Arial"/>
              <a:cs typeface="Arial"/>
              <a:sym typeface="Arial"/>
            </a:endParaRPr>
          </a:p>
        </p:txBody>
      </p:sp>
      <p:pic>
        <p:nvPicPr>
          <p:cNvPr id="409" name="Google Shape;409;p58"/>
          <p:cNvPicPr preferRelativeResize="0"/>
          <p:nvPr/>
        </p:nvPicPr>
        <p:blipFill rotWithShape="1">
          <a:blip r:embed="rId3">
            <a:alphaModFix/>
          </a:blip>
          <a:srcRect b="0" l="0" r="0" t="0"/>
          <a:stretch/>
        </p:blipFill>
        <p:spPr>
          <a:xfrm>
            <a:off x="3393288" y="4026075"/>
            <a:ext cx="2357400" cy="608400"/>
          </a:xfrm>
          <a:prstGeom prst="rect">
            <a:avLst/>
          </a:prstGeom>
          <a:noFill/>
          <a:ln>
            <a:noFill/>
          </a:ln>
        </p:spPr>
      </p:pic>
      <p:pic>
        <p:nvPicPr>
          <p:cNvPr id="410" name="Google Shape;410;p58"/>
          <p:cNvPicPr preferRelativeResize="0"/>
          <p:nvPr/>
        </p:nvPicPr>
        <p:blipFill rotWithShape="1">
          <a:blip r:embed="rId4">
            <a:alphaModFix/>
          </a:blip>
          <a:srcRect b="0" l="0" r="0" t="0"/>
          <a:stretch/>
        </p:blipFill>
        <p:spPr>
          <a:xfrm>
            <a:off x="3681413" y="1279300"/>
            <a:ext cx="1781175" cy="608400"/>
          </a:xfrm>
          <a:prstGeom prst="rect">
            <a:avLst/>
          </a:prstGeom>
          <a:noFill/>
          <a:ln>
            <a:noFill/>
          </a:ln>
        </p:spPr>
      </p:pic>
      <p:sp>
        <p:nvSpPr>
          <p:cNvPr id="411" name="Google Shape;411;p58"/>
          <p:cNvSpPr txBox="1"/>
          <p:nvPr/>
        </p:nvSpPr>
        <p:spPr>
          <a:xfrm>
            <a:off x="3243150" y="2498418"/>
            <a:ext cx="2657700" cy="699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“There is nothing to like in this movie.”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12" name="Google Shape;412;p58"/>
          <p:cNvSpPr txBox="1"/>
          <p:nvPr/>
        </p:nvSpPr>
        <p:spPr>
          <a:xfrm>
            <a:off x="3411650" y="3255300"/>
            <a:ext cx="2475600" cy="608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Voulez-vous chanter avec moi?</a:t>
            </a:r>
            <a:endParaRPr b="0" i="0" sz="1600" u="none" cap="none" strike="noStrike">
              <a:solidFill>
                <a:srgbClr val="000000"/>
              </a:solidFill>
              <a:latin typeface="Arial"/>
              <a:ea typeface="Arial"/>
              <a:cs typeface="Arial"/>
              <a:sym typeface="Arial"/>
            </a:endParaRPr>
          </a:p>
        </p:txBody>
      </p:sp>
      <p:pic>
        <p:nvPicPr>
          <p:cNvPr id="413" name="Google Shape;413;p58"/>
          <p:cNvPicPr preferRelativeResize="0"/>
          <p:nvPr/>
        </p:nvPicPr>
        <p:blipFill rotWithShape="1">
          <a:blip r:embed="rId5">
            <a:alphaModFix/>
          </a:blip>
          <a:srcRect b="0" l="0" r="0" t="0"/>
          <a:stretch/>
        </p:blipFill>
        <p:spPr>
          <a:xfrm>
            <a:off x="4314825" y="1972950"/>
            <a:ext cx="514350" cy="314325"/>
          </a:xfrm>
          <a:prstGeom prst="rect">
            <a:avLst/>
          </a:prstGeom>
          <a:noFill/>
          <a:ln>
            <a:noFill/>
          </a:ln>
        </p:spPr>
      </p:pic>
      <p:cxnSp>
        <p:nvCxnSpPr>
          <p:cNvPr id="414" name="Google Shape;414;p58"/>
          <p:cNvCxnSpPr/>
          <p:nvPr/>
        </p:nvCxnSpPr>
        <p:spPr>
          <a:xfrm>
            <a:off x="5836450" y="1457500"/>
            <a:ext cx="458100" cy="0"/>
          </a:xfrm>
          <a:prstGeom prst="straightConnector1">
            <a:avLst/>
          </a:prstGeom>
          <a:noFill/>
          <a:ln cap="flat" cmpd="sng" w="9525">
            <a:solidFill>
              <a:schemeClr val="dk2"/>
            </a:solidFill>
            <a:prstDash val="solid"/>
            <a:round/>
            <a:headEnd len="sm" w="sm" type="none"/>
            <a:tailEnd len="med" w="med" type="triangle"/>
          </a:ln>
        </p:spPr>
      </p:cxnSp>
      <p:cxnSp>
        <p:nvCxnSpPr>
          <p:cNvPr id="415" name="Google Shape;415;p58"/>
          <p:cNvCxnSpPr/>
          <p:nvPr/>
        </p:nvCxnSpPr>
        <p:spPr>
          <a:xfrm>
            <a:off x="5836450" y="2654925"/>
            <a:ext cx="458100" cy="0"/>
          </a:xfrm>
          <a:prstGeom prst="straightConnector1">
            <a:avLst/>
          </a:prstGeom>
          <a:noFill/>
          <a:ln cap="flat" cmpd="sng" w="9525">
            <a:solidFill>
              <a:schemeClr val="dk2"/>
            </a:solidFill>
            <a:prstDash val="solid"/>
            <a:round/>
            <a:headEnd len="sm" w="sm" type="none"/>
            <a:tailEnd len="med" w="med" type="triangle"/>
          </a:ln>
        </p:spPr>
      </p:cxnSp>
      <p:cxnSp>
        <p:nvCxnSpPr>
          <p:cNvPr id="416" name="Google Shape;416;p58"/>
          <p:cNvCxnSpPr/>
          <p:nvPr/>
        </p:nvCxnSpPr>
        <p:spPr>
          <a:xfrm>
            <a:off x="5836450" y="3436075"/>
            <a:ext cx="458100" cy="0"/>
          </a:xfrm>
          <a:prstGeom prst="straightConnector1">
            <a:avLst/>
          </a:prstGeom>
          <a:noFill/>
          <a:ln cap="flat" cmpd="sng" w="9525">
            <a:solidFill>
              <a:schemeClr val="dk2"/>
            </a:solidFill>
            <a:prstDash val="solid"/>
            <a:round/>
            <a:headEnd len="sm" w="sm" type="none"/>
            <a:tailEnd len="med" w="med" type="triangle"/>
          </a:ln>
        </p:spPr>
      </p:cxnSp>
      <p:cxnSp>
        <p:nvCxnSpPr>
          <p:cNvPr id="417" name="Google Shape;417;p58"/>
          <p:cNvCxnSpPr/>
          <p:nvPr/>
        </p:nvCxnSpPr>
        <p:spPr>
          <a:xfrm>
            <a:off x="5836450" y="4228675"/>
            <a:ext cx="458100" cy="0"/>
          </a:xfrm>
          <a:prstGeom prst="straightConnector1">
            <a:avLst/>
          </a:prstGeom>
          <a:noFill/>
          <a:ln cap="flat" cmpd="sng" w="9525">
            <a:solidFill>
              <a:schemeClr val="dk2"/>
            </a:solidFill>
            <a:prstDash val="solid"/>
            <a:round/>
            <a:headEnd len="sm" w="sm" type="none"/>
            <a:tailEnd len="med" w="med" type="triangle"/>
          </a:ln>
        </p:spPr>
      </p:cxnSp>
      <p:cxnSp>
        <p:nvCxnSpPr>
          <p:cNvPr id="418" name="Google Shape;418;p58"/>
          <p:cNvCxnSpPr/>
          <p:nvPr/>
        </p:nvCxnSpPr>
        <p:spPr>
          <a:xfrm>
            <a:off x="5836450" y="2056650"/>
            <a:ext cx="458100" cy="0"/>
          </a:xfrm>
          <a:prstGeom prst="straightConnector1">
            <a:avLst/>
          </a:prstGeom>
          <a:noFill/>
          <a:ln cap="flat" cmpd="sng" w="9525">
            <a:solidFill>
              <a:schemeClr val="dk2"/>
            </a:solidFill>
            <a:prstDash val="solid"/>
            <a:round/>
            <a:headEnd len="sm" w="sm" type="none"/>
            <a:tailEnd len="med" w="med" type="triangle"/>
          </a:ln>
        </p:spPr>
      </p:cxnSp>
      <p:sp>
        <p:nvSpPr>
          <p:cNvPr id="419" name="Google Shape;419;p58"/>
          <p:cNvSpPr txBox="1"/>
          <p:nvPr/>
        </p:nvSpPr>
        <p:spPr>
          <a:xfrm>
            <a:off x="6429275" y="1219450"/>
            <a:ext cx="2571900" cy="60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quick brown fox jumped over the lazy dog.”</a:t>
            </a:r>
            <a:endParaRPr b="0" i="0" sz="1400" u="none" cap="none" strike="noStrike">
              <a:solidFill>
                <a:srgbClr val="000000"/>
              </a:solidFill>
              <a:latin typeface="Arial"/>
              <a:ea typeface="Arial"/>
              <a:cs typeface="Arial"/>
              <a:sym typeface="Arial"/>
            </a:endParaRPr>
          </a:p>
        </p:txBody>
      </p:sp>
      <p:sp>
        <p:nvSpPr>
          <p:cNvPr id="420" name="Google Shape;420;p58"/>
          <p:cNvSpPr txBox="1"/>
          <p:nvPr/>
        </p:nvSpPr>
        <p:spPr>
          <a:xfrm>
            <a:off x="6429275" y="3255300"/>
            <a:ext cx="2571900" cy="608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Do you want to sing with me?</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58"/>
          <p:cNvSpPr txBox="1"/>
          <p:nvPr/>
        </p:nvSpPr>
        <p:spPr>
          <a:xfrm>
            <a:off x="6380300" y="4026075"/>
            <a:ext cx="2571900" cy="608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Running</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58"/>
          <p:cNvPicPr preferRelativeResize="0"/>
          <p:nvPr/>
        </p:nvPicPr>
        <p:blipFill rotWithShape="1">
          <a:blip r:embed="rId6">
            <a:alphaModFix/>
          </a:blip>
          <a:srcRect b="0" l="0" r="0" t="0"/>
          <a:stretch/>
        </p:blipFill>
        <p:spPr>
          <a:xfrm>
            <a:off x="6535238" y="2604225"/>
            <a:ext cx="1781175" cy="357760"/>
          </a:xfrm>
          <a:prstGeom prst="rect">
            <a:avLst/>
          </a:prstGeom>
          <a:noFill/>
          <a:ln>
            <a:noFill/>
          </a:ln>
        </p:spPr>
      </p:pic>
      <p:pic>
        <p:nvPicPr>
          <p:cNvPr id="423" name="Google Shape;423;p58"/>
          <p:cNvPicPr preferRelativeResize="0"/>
          <p:nvPr/>
        </p:nvPicPr>
        <p:blipFill rotWithShape="1">
          <a:blip r:embed="rId7">
            <a:alphaModFix/>
          </a:blip>
          <a:srcRect b="0" l="0" r="0" t="0"/>
          <a:stretch/>
        </p:blipFill>
        <p:spPr>
          <a:xfrm>
            <a:off x="6540888" y="1825913"/>
            <a:ext cx="1769891" cy="608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59"/>
          <p:cNvSpPr txBox="1"/>
          <p:nvPr>
            <p:ph type="title"/>
          </p:nvPr>
        </p:nvSpPr>
        <p:spPr>
          <a:xfrm>
            <a:off x="721225" y="504025"/>
            <a:ext cx="7572600" cy="6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rgbClr val="000000"/>
                </a:solidFill>
                <a:latin typeface="Lato"/>
                <a:ea typeface="Lato"/>
                <a:cs typeface="Lato"/>
                <a:sym typeface="Lato"/>
              </a:rPr>
              <a:t>Why not a standard network?</a:t>
            </a:r>
            <a:endParaRPr b="1" i="0" sz="2600" u="none" cap="none" strike="noStrike">
              <a:solidFill>
                <a:schemeClr val="dk2"/>
              </a:solidFill>
              <a:latin typeface="Lato"/>
              <a:ea typeface="Lato"/>
              <a:cs typeface="Lato"/>
              <a:sym typeface="Lato"/>
            </a:endParaRPr>
          </a:p>
        </p:txBody>
      </p:sp>
      <p:sp>
        <p:nvSpPr>
          <p:cNvPr id="429" name="Google Shape;429;p59"/>
          <p:cNvSpPr txBox="1"/>
          <p:nvPr>
            <p:ph idx="1" type="body"/>
          </p:nvPr>
        </p:nvSpPr>
        <p:spPr>
          <a:xfrm>
            <a:off x="721225" y="3704325"/>
            <a:ext cx="8145300" cy="958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accent1"/>
              </a:buClr>
              <a:buSzPts val="1600"/>
              <a:buFont typeface="Lato"/>
              <a:buChar char="●"/>
            </a:pPr>
            <a:r>
              <a:rPr b="0" i="0" lang="en" sz="1600" u="none" cap="none" strike="noStrike">
                <a:solidFill>
                  <a:srgbClr val="000000"/>
                </a:solidFill>
                <a:latin typeface="Arial"/>
                <a:ea typeface="Arial"/>
                <a:cs typeface="Arial"/>
                <a:sym typeface="Arial"/>
              </a:rPr>
              <a:t>Inputs, outputs can be different lengths in different examples.</a:t>
            </a:r>
            <a:endParaRPr b="0" i="0" sz="1600" u="none" cap="none" strike="noStrike">
              <a:solidFill>
                <a:srgbClr val="000000"/>
              </a:solidFill>
              <a:latin typeface="Arial"/>
              <a:ea typeface="Arial"/>
              <a:cs typeface="Arial"/>
              <a:sym typeface="Arial"/>
            </a:endParaRPr>
          </a:p>
          <a:p>
            <a:pPr indent="-330200" lvl="0" marL="457200" marR="0" rtl="0" algn="l">
              <a:lnSpc>
                <a:spcPct val="115000"/>
              </a:lnSpc>
              <a:spcBef>
                <a:spcPts val="0"/>
              </a:spcBef>
              <a:spcAft>
                <a:spcPts val="0"/>
              </a:spcAft>
              <a:buClr>
                <a:schemeClr val="accent1"/>
              </a:buClr>
              <a:buSzPts val="1600"/>
              <a:buFont typeface="Lato"/>
              <a:buChar char="●"/>
            </a:pPr>
            <a:r>
              <a:rPr b="0" i="0" lang="en" sz="1600" u="none" cap="none" strike="noStrike">
                <a:solidFill>
                  <a:srgbClr val="000000"/>
                </a:solidFill>
                <a:latin typeface="Arial"/>
                <a:ea typeface="Arial"/>
                <a:cs typeface="Arial"/>
                <a:sym typeface="Arial"/>
              </a:rPr>
              <a:t>Doesn’t share features learned across different positions of text.</a:t>
            </a:r>
            <a:endParaRPr b="0" i="0" sz="16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1600"/>
              </a:spcAft>
              <a:buClr>
                <a:schemeClr val="accent1"/>
              </a:buClr>
              <a:buSzPts val="1300"/>
              <a:buFont typeface="Lato"/>
              <a:buNone/>
            </a:pPr>
            <a:r>
              <a:t/>
            </a:r>
            <a:endParaRPr b="0" i="0" sz="1600" u="none" cap="none" strike="noStrike">
              <a:solidFill>
                <a:schemeClr val="accent1"/>
              </a:solidFill>
              <a:latin typeface="Lato"/>
              <a:ea typeface="Lato"/>
              <a:cs typeface="Lato"/>
              <a:sym typeface="Lato"/>
            </a:endParaRPr>
          </a:p>
        </p:txBody>
      </p:sp>
      <p:pic>
        <p:nvPicPr>
          <p:cNvPr id="430" name="Google Shape;430;p59"/>
          <p:cNvPicPr preferRelativeResize="0"/>
          <p:nvPr/>
        </p:nvPicPr>
        <p:blipFill rotWithShape="1">
          <a:blip r:embed="rId3">
            <a:alphaModFix/>
          </a:blip>
          <a:srcRect b="0" l="0" r="0" t="0"/>
          <a:stretch/>
        </p:blipFill>
        <p:spPr>
          <a:xfrm>
            <a:off x="1407113" y="1260063"/>
            <a:ext cx="6581775" cy="2352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0"/>
          <p:cNvSpPr txBox="1"/>
          <p:nvPr>
            <p:ph type="title"/>
          </p:nvPr>
        </p:nvSpPr>
        <p:spPr>
          <a:xfrm>
            <a:off x="721225" y="564375"/>
            <a:ext cx="7936800" cy="54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Why Recurrent Neural Network?</a:t>
            </a:r>
            <a:endParaRPr b="1" i="0" sz="2600" u="none" cap="none" strike="noStrike">
              <a:solidFill>
                <a:schemeClr val="dk2"/>
              </a:solidFill>
              <a:latin typeface="Raleway"/>
              <a:ea typeface="Raleway"/>
              <a:cs typeface="Raleway"/>
              <a:sym typeface="Raleway"/>
            </a:endParaRPr>
          </a:p>
        </p:txBody>
      </p:sp>
      <p:sp>
        <p:nvSpPr>
          <p:cNvPr id="436" name="Google Shape;436;p60"/>
          <p:cNvSpPr txBox="1"/>
          <p:nvPr>
            <p:ph idx="1" type="body"/>
          </p:nvPr>
        </p:nvSpPr>
        <p:spPr>
          <a:xfrm>
            <a:off x="721225" y="3666525"/>
            <a:ext cx="7936800" cy="12543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In RNN the first input of a test case helps in identifying  the time sequence of the frames.</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It remembers features from the input and the output of these features are given as input to the next layer in order to learn across different position of the data</a:t>
            </a:r>
            <a:endParaRPr b="0" i="0" sz="1600" u="none" cap="none" strike="noStrike">
              <a:solidFill>
                <a:srgbClr val="000000"/>
              </a:solidFill>
              <a:latin typeface="Lato"/>
              <a:ea typeface="Lato"/>
              <a:cs typeface="Lato"/>
              <a:sym typeface="Lato"/>
            </a:endParaRPr>
          </a:p>
          <a:p>
            <a:pPr indent="0" lvl="0" marL="457200" marR="0" rtl="0" algn="l">
              <a:lnSpc>
                <a:spcPct val="115000"/>
              </a:lnSpc>
              <a:spcBef>
                <a:spcPts val="1600"/>
              </a:spcBef>
              <a:spcAft>
                <a:spcPts val="1600"/>
              </a:spcAft>
              <a:buClr>
                <a:schemeClr val="accent1"/>
              </a:buClr>
              <a:buSzPts val="1300"/>
              <a:buFont typeface="Lato"/>
              <a:buNone/>
            </a:pPr>
            <a:r>
              <a:rPr b="0" i="0" lang="en" sz="1600" u="none" cap="none" strike="noStrike">
                <a:solidFill>
                  <a:srgbClr val="000000"/>
                </a:solidFill>
                <a:latin typeface="Lato"/>
                <a:ea typeface="Lato"/>
                <a:cs typeface="Lato"/>
                <a:sym typeface="Lato"/>
              </a:rPr>
              <a:t> </a:t>
            </a:r>
            <a:endParaRPr b="0" i="0" sz="1600" u="none" cap="none" strike="noStrike">
              <a:solidFill>
                <a:srgbClr val="000000"/>
              </a:solidFill>
              <a:latin typeface="Lato"/>
              <a:ea typeface="Lato"/>
              <a:cs typeface="Lato"/>
              <a:sym typeface="Lato"/>
            </a:endParaRPr>
          </a:p>
        </p:txBody>
      </p:sp>
      <p:pic>
        <p:nvPicPr>
          <p:cNvPr id="437" name="Google Shape;437;p60"/>
          <p:cNvPicPr preferRelativeResize="0"/>
          <p:nvPr/>
        </p:nvPicPr>
        <p:blipFill rotWithShape="1">
          <a:blip r:embed="rId3">
            <a:alphaModFix/>
          </a:blip>
          <a:srcRect b="0" l="0" r="0" t="0"/>
          <a:stretch/>
        </p:blipFill>
        <p:spPr>
          <a:xfrm>
            <a:off x="1054125" y="1397600"/>
            <a:ext cx="6892324" cy="2348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1"/>
          <p:cNvSpPr txBox="1"/>
          <p:nvPr>
            <p:ph type="title"/>
          </p:nvPr>
        </p:nvSpPr>
        <p:spPr>
          <a:xfrm>
            <a:off x="721225" y="510550"/>
            <a:ext cx="6538800" cy="65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Problems with Simple RNN Network</a:t>
            </a:r>
            <a:endParaRPr b="1" i="0" sz="2600" u="none" cap="none" strike="noStrike">
              <a:solidFill>
                <a:schemeClr val="dk2"/>
              </a:solidFill>
              <a:latin typeface="Raleway"/>
              <a:ea typeface="Raleway"/>
              <a:cs typeface="Raleway"/>
              <a:sym typeface="Raleway"/>
            </a:endParaRPr>
          </a:p>
        </p:txBody>
      </p:sp>
      <p:sp>
        <p:nvSpPr>
          <p:cNvPr id="443" name="Google Shape;443;p61"/>
          <p:cNvSpPr txBox="1"/>
          <p:nvPr>
            <p:ph idx="1" type="body"/>
          </p:nvPr>
        </p:nvSpPr>
        <p:spPr>
          <a:xfrm>
            <a:off x="687000" y="1289250"/>
            <a:ext cx="77700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0" i="0" lang="en" sz="1600" u="none" cap="none" strike="noStrike">
                <a:solidFill>
                  <a:srgbClr val="000000"/>
                </a:solidFill>
                <a:latin typeface="Lato"/>
                <a:ea typeface="Lato"/>
                <a:cs typeface="Lato"/>
                <a:sym typeface="Lato"/>
              </a:rPr>
              <a:t>Vanishing Gradient Problem</a:t>
            </a:r>
            <a:endParaRPr b="0" i="0" sz="1600" u="none" cap="none" strike="noStrike">
              <a:solidFill>
                <a:srgbClr val="000000"/>
              </a:solidFill>
              <a:latin typeface="Lato"/>
              <a:ea typeface="Lato"/>
              <a:cs typeface="Lato"/>
              <a:sym typeface="Lato"/>
            </a:endParaRPr>
          </a:p>
          <a:p>
            <a:pPr indent="0" lvl="0" marL="457200" marR="0" rtl="0" algn="l">
              <a:lnSpc>
                <a:spcPct val="115000"/>
              </a:lnSpc>
              <a:spcBef>
                <a:spcPts val="1600"/>
              </a:spcBef>
              <a:spcAft>
                <a:spcPts val="0"/>
              </a:spcAft>
              <a:buClr>
                <a:schemeClr val="accent1"/>
              </a:buClr>
              <a:buSzPts val="1300"/>
              <a:buFont typeface="Lato"/>
              <a:buNone/>
            </a:pPr>
            <a:r>
              <a:rPr b="0" i="0" lang="en" sz="1600" u="none" cap="none" strike="noStrike">
                <a:solidFill>
                  <a:srgbClr val="000000"/>
                </a:solidFill>
                <a:highlight>
                  <a:srgbClr val="FFFFFF"/>
                </a:highlight>
                <a:latin typeface="Arial"/>
                <a:ea typeface="Arial"/>
                <a:cs typeface="Arial"/>
                <a:sym typeface="Arial"/>
              </a:rPr>
              <a:t>Sometimes, we only need to look at recent information to perform the present task. </a:t>
            </a:r>
            <a:endParaRPr b="0" i="0" sz="1600" u="none" cap="none" strike="noStrike">
              <a:solidFill>
                <a:srgbClr val="000000"/>
              </a:solidFill>
              <a:highlight>
                <a:srgbClr val="FFFFFF"/>
              </a:highlight>
              <a:latin typeface="Arial"/>
              <a:ea typeface="Arial"/>
              <a:cs typeface="Arial"/>
              <a:sym typeface="Arial"/>
            </a:endParaRPr>
          </a:p>
          <a:p>
            <a:pPr indent="-330200" lvl="0" marL="914400" marR="0" rtl="0" algn="l">
              <a:lnSpc>
                <a:spcPct val="115000"/>
              </a:lnSpc>
              <a:spcBef>
                <a:spcPts val="1600"/>
              </a:spcBef>
              <a:spcAft>
                <a:spcPts val="0"/>
              </a:spcAft>
              <a:buClr>
                <a:srgbClr val="000000"/>
              </a:buClr>
              <a:buSzPts val="1600"/>
              <a:buFont typeface="Arial"/>
              <a:buChar char="●"/>
            </a:pPr>
            <a:r>
              <a:rPr b="0" i="0" lang="en" sz="1600" u="none" cap="none" strike="noStrike">
                <a:solidFill>
                  <a:srgbClr val="000000"/>
                </a:solidFill>
                <a:highlight>
                  <a:srgbClr val="FFFFFF"/>
                </a:highlight>
                <a:latin typeface="Arial"/>
                <a:ea typeface="Arial"/>
                <a:cs typeface="Arial"/>
                <a:sym typeface="Arial"/>
              </a:rPr>
              <a:t>“The </a:t>
            </a:r>
            <a:r>
              <a:rPr b="0" i="0" lang="en" sz="1600" u="sng" cap="none" strike="noStrike">
                <a:solidFill>
                  <a:srgbClr val="000000"/>
                </a:solidFill>
                <a:highlight>
                  <a:srgbClr val="FFFFFF"/>
                </a:highlight>
                <a:latin typeface="Arial"/>
                <a:ea typeface="Arial"/>
                <a:cs typeface="Arial"/>
                <a:sym typeface="Arial"/>
              </a:rPr>
              <a:t>cat </a:t>
            </a:r>
            <a:r>
              <a:rPr b="0" i="0" lang="en" sz="1600" u="none" cap="none" strike="noStrike">
                <a:solidFill>
                  <a:srgbClr val="000000"/>
                </a:solidFill>
                <a:highlight>
                  <a:srgbClr val="FFFFFF"/>
                </a:highlight>
                <a:latin typeface="Arial"/>
                <a:ea typeface="Arial"/>
                <a:cs typeface="Arial"/>
                <a:sym typeface="Arial"/>
              </a:rPr>
              <a:t>eat and </a:t>
            </a:r>
            <a:r>
              <a:rPr b="0" i="1" lang="en" sz="1600" u="sng" cap="none" strike="noStrike">
                <a:solidFill>
                  <a:srgbClr val="000000"/>
                </a:solidFill>
                <a:highlight>
                  <a:srgbClr val="FFFFFF"/>
                </a:highlight>
                <a:latin typeface="Arial"/>
                <a:ea typeface="Arial"/>
                <a:cs typeface="Arial"/>
                <a:sym typeface="Arial"/>
              </a:rPr>
              <a:t>was </a:t>
            </a:r>
            <a:r>
              <a:rPr b="0" i="0" lang="en" sz="1600" u="none" cap="none" strike="noStrike">
                <a:solidFill>
                  <a:srgbClr val="000000"/>
                </a:solidFill>
                <a:highlight>
                  <a:srgbClr val="FFFFFF"/>
                </a:highlight>
                <a:latin typeface="Arial"/>
                <a:ea typeface="Arial"/>
                <a:cs typeface="Arial"/>
                <a:sym typeface="Arial"/>
              </a:rPr>
              <a:t>full”</a:t>
            </a:r>
            <a:endParaRPr b="0" i="0" sz="1600" u="none" cap="none" strike="noStrike">
              <a:solidFill>
                <a:srgbClr val="000000"/>
              </a:solidFill>
              <a:highlight>
                <a:srgbClr val="FFFFFF"/>
              </a:highlight>
              <a:latin typeface="Arial"/>
              <a:ea typeface="Arial"/>
              <a:cs typeface="Arial"/>
              <a:sym typeface="Arial"/>
            </a:endParaRPr>
          </a:p>
          <a:p>
            <a:pPr indent="0" lvl="0" marL="914400" marR="0" rtl="0" algn="l">
              <a:lnSpc>
                <a:spcPct val="115000"/>
              </a:lnSpc>
              <a:spcBef>
                <a:spcPts val="1600"/>
              </a:spcBef>
              <a:spcAft>
                <a:spcPts val="0"/>
              </a:spcAft>
              <a:buClr>
                <a:schemeClr val="accent1"/>
              </a:buClr>
              <a:buSzPts val="1300"/>
              <a:buFont typeface="Lato"/>
              <a:buNone/>
            </a:pPr>
            <a:r>
              <a:rPr b="0" i="0" lang="en" sz="1600" u="none" cap="none" strike="noStrike">
                <a:solidFill>
                  <a:srgbClr val="000000"/>
                </a:solidFill>
                <a:highlight>
                  <a:srgbClr val="FFFFFF"/>
                </a:highlight>
                <a:latin typeface="Arial"/>
                <a:ea typeface="Arial"/>
                <a:cs typeface="Arial"/>
                <a:sym typeface="Arial"/>
              </a:rPr>
              <a:t>It is pretty obvious that the next word will be . </a:t>
            </a:r>
            <a:endParaRPr b="0" i="0" sz="1600" u="none" cap="none" strike="noStrike">
              <a:solidFill>
                <a:srgbClr val="000000"/>
              </a:solidFill>
              <a:highlight>
                <a:srgbClr val="FFFFFF"/>
              </a:highlight>
              <a:latin typeface="Arial"/>
              <a:ea typeface="Arial"/>
              <a:cs typeface="Arial"/>
              <a:sym typeface="Arial"/>
            </a:endParaRPr>
          </a:p>
          <a:p>
            <a:pPr indent="-330200" lvl="0" marL="914400" marR="0" rtl="0" algn="l">
              <a:lnSpc>
                <a:spcPct val="115000"/>
              </a:lnSpc>
              <a:spcBef>
                <a:spcPts val="160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“The </a:t>
            </a:r>
            <a:r>
              <a:rPr b="0" i="0" lang="en" sz="1600" u="sng" cap="none" strike="noStrike">
                <a:solidFill>
                  <a:srgbClr val="000000"/>
                </a:solidFill>
                <a:latin typeface="Arial"/>
                <a:ea typeface="Arial"/>
                <a:cs typeface="Arial"/>
                <a:sym typeface="Arial"/>
              </a:rPr>
              <a:t>cat </a:t>
            </a:r>
            <a:r>
              <a:rPr b="0" i="0" lang="en" sz="1600" u="none" cap="none" strike="noStrike">
                <a:solidFill>
                  <a:srgbClr val="000000"/>
                </a:solidFill>
                <a:latin typeface="Arial"/>
                <a:ea typeface="Arial"/>
                <a:cs typeface="Arial"/>
                <a:sym typeface="Arial"/>
              </a:rPr>
              <a:t>ate the food and went for a walk in the garden because it (</a:t>
            </a:r>
            <a:r>
              <a:rPr b="0" i="1" lang="en" sz="1600" u="sng" cap="none" strike="noStrike">
                <a:solidFill>
                  <a:srgbClr val="000000"/>
                </a:solidFill>
                <a:latin typeface="Arial"/>
                <a:ea typeface="Arial"/>
                <a:cs typeface="Arial"/>
                <a:sym typeface="Arial"/>
              </a:rPr>
              <a:t>was/were)  </a:t>
            </a:r>
            <a:r>
              <a:rPr b="0" i="0" lang="en" sz="1600" u="none" cap="none" strike="noStrike">
                <a:solidFill>
                  <a:srgbClr val="000000"/>
                </a:solidFill>
                <a:latin typeface="Arial"/>
                <a:ea typeface="Arial"/>
                <a:cs typeface="Arial"/>
                <a:sym typeface="Arial"/>
              </a:rPr>
              <a:t>full.” </a:t>
            </a:r>
            <a:endParaRPr b="0" i="0" sz="1600" u="none" cap="none" strike="noStrike">
              <a:solidFill>
                <a:srgbClr val="000000"/>
              </a:solidFill>
              <a:latin typeface="Arial"/>
              <a:ea typeface="Arial"/>
              <a:cs typeface="Arial"/>
              <a:sym typeface="Arial"/>
            </a:endParaRPr>
          </a:p>
          <a:p>
            <a:pPr indent="0" lvl="0" marL="457200" marR="0" rtl="0" algn="l">
              <a:lnSpc>
                <a:spcPct val="115000"/>
              </a:lnSpc>
              <a:spcBef>
                <a:spcPts val="1600"/>
              </a:spcBef>
              <a:spcAft>
                <a:spcPts val="0"/>
              </a:spcAft>
              <a:buClr>
                <a:schemeClr val="accent1"/>
              </a:buClr>
              <a:buSzPts val="1300"/>
              <a:buFont typeface="Lato"/>
              <a:buNone/>
            </a:pPr>
            <a:r>
              <a:rPr b="0" i="0" lang="en" sz="1600" u="none" cap="none" strike="noStrike">
                <a:solidFill>
                  <a:srgbClr val="000000"/>
                </a:solidFill>
                <a:latin typeface="Arial"/>
                <a:ea typeface="Arial"/>
                <a:cs typeface="Arial"/>
                <a:sym typeface="Arial"/>
              </a:rPr>
              <a:t>Recent information suggests that the next word is probably the name of a language, but which language?  </a:t>
            </a:r>
            <a:endParaRPr b="0" i="0" sz="1600" u="none" cap="none" strike="noStrike">
              <a:solidFill>
                <a:srgbClr val="000000"/>
              </a:solidFill>
              <a:latin typeface="Arial"/>
              <a:ea typeface="Arial"/>
              <a:cs typeface="Arial"/>
              <a:sym typeface="Arial"/>
            </a:endParaRPr>
          </a:p>
          <a:p>
            <a:pPr indent="0" lvl="0" marL="0" marR="0" rtl="0" algn="just">
              <a:lnSpc>
                <a:spcPct val="115000"/>
              </a:lnSpc>
              <a:spcBef>
                <a:spcPts val="1600"/>
              </a:spcBef>
              <a:spcAft>
                <a:spcPts val="800"/>
              </a:spcAft>
              <a:buClr>
                <a:schemeClr val="accent1"/>
              </a:buClr>
              <a:buSzPts val="1300"/>
              <a:buFont typeface="Lato"/>
              <a:buNone/>
            </a:pPr>
            <a:r>
              <a:t/>
            </a:r>
            <a:endParaRPr b="0" i="0" sz="1600" u="none" cap="none" strike="noStrike">
              <a:solidFill>
                <a:srgbClr val="000000"/>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525350" y="5940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Gesture Recognition</a:t>
            </a:r>
            <a:endParaRPr b="1" i="0" sz="2600" u="none" cap="none" strike="noStrike">
              <a:solidFill>
                <a:schemeClr val="dk2"/>
              </a:solidFill>
              <a:latin typeface="Raleway"/>
              <a:ea typeface="Raleway"/>
              <a:cs typeface="Raleway"/>
              <a:sym typeface="Raleway"/>
            </a:endParaRPr>
          </a:p>
        </p:txBody>
      </p:sp>
      <p:sp>
        <p:nvSpPr>
          <p:cNvPr id="112" name="Google Shape;112;p17"/>
          <p:cNvSpPr txBox="1"/>
          <p:nvPr>
            <p:ph idx="1" type="body"/>
          </p:nvPr>
        </p:nvSpPr>
        <p:spPr>
          <a:xfrm>
            <a:off x="646550" y="1507375"/>
            <a:ext cx="7567500" cy="2261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Gesture recognition is to recognize specific human gestures and process them to control device.</a:t>
            </a:r>
            <a:endParaRPr b="0" i="0" sz="18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The human gestures are transmitted via special glove or read by a camera. </a:t>
            </a:r>
            <a:endParaRPr b="0" i="0" sz="18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The captured data is processed and used as an input to handle applications or devices.</a:t>
            </a:r>
            <a:endParaRPr b="0" i="0" sz="18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On the basis of data acquisition, the gesture recognition is categorized into Glove based and Vision based gesture recognition system. </a:t>
            </a:r>
            <a:endParaRPr b="0" i="0" sz="1800" u="none" cap="none" strike="noStrike">
              <a:solidFill>
                <a:schemeClr val="dk2"/>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62"/>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Long-Short Term Memory</a:t>
            </a:r>
            <a:endParaRPr b="1" i="0" sz="2600" u="none" cap="none" strike="noStrike">
              <a:solidFill>
                <a:schemeClr val="dk2"/>
              </a:solidFill>
              <a:latin typeface="Raleway"/>
              <a:ea typeface="Raleway"/>
              <a:cs typeface="Raleway"/>
              <a:sym typeface="Raleway"/>
            </a:endParaRPr>
          </a:p>
        </p:txBody>
      </p:sp>
      <p:sp>
        <p:nvSpPr>
          <p:cNvPr id="449" name="Google Shape;449;p62"/>
          <p:cNvSpPr txBox="1"/>
          <p:nvPr>
            <p:ph idx="2" type="body"/>
          </p:nvPr>
        </p:nvSpPr>
        <p:spPr>
          <a:xfrm>
            <a:off x="5188850" y="958100"/>
            <a:ext cx="3374400" cy="168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300"/>
              <a:buFont typeface="Lato"/>
              <a:buNone/>
            </a:pPr>
            <a:r>
              <a:rPr b="0" i="0" lang="en" sz="1600" u="none" cap="none" strike="noStrike">
                <a:solidFill>
                  <a:srgbClr val="000000"/>
                </a:solidFill>
                <a:highlight>
                  <a:srgbClr val="FFFFFF"/>
                </a:highlight>
                <a:latin typeface="Arial"/>
                <a:ea typeface="Arial"/>
                <a:cs typeface="Arial"/>
                <a:sym typeface="Arial"/>
              </a:rPr>
              <a:t>Long Short-Term Memory (LSTM) networks are a type of recurrent neural network capable of learning order dependence in sequence prediction problems. </a:t>
            </a:r>
            <a:endParaRPr b="0" i="0" sz="1600" u="none" cap="none" strike="noStrike">
              <a:solidFill>
                <a:srgbClr val="000000"/>
              </a:solidFill>
              <a:latin typeface="Lato"/>
              <a:ea typeface="Lato"/>
              <a:cs typeface="Lato"/>
              <a:sym typeface="Lato"/>
            </a:endParaRPr>
          </a:p>
        </p:txBody>
      </p:sp>
      <p:sp>
        <p:nvSpPr>
          <p:cNvPr id="450" name="Google Shape;450;p62"/>
          <p:cNvSpPr txBox="1"/>
          <p:nvPr>
            <p:ph idx="1" type="subTitle"/>
          </p:nvPr>
        </p:nvSpPr>
        <p:spPr>
          <a:xfrm>
            <a:off x="730000" y="2571750"/>
            <a:ext cx="3300900" cy="108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600"/>
              <a:buFont typeface="Lato"/>
              <a:buNone/>
            </a:pPr>
            <a:r>
              <a:rPr b="0" i="0" lang="en" sz="1600" u="none" cap="none" strike="noStrike">
                <a:solidFill>
                  <a:srgbClr val="000000"/>
                </a:solidFill>
                <a:latin typeface="Lato"/>
                <a:ea typeface="Lato"/>
                <a:cs typeface="Lato"/>
                <a:sym typeface="Lato"/>
              </a:rPr>
              <a:t>A type of Recurrent Neural Network that used references from a context far back.</a:t>
            </a:r>
            <a:endParaRPr b="0" i="0" sz="1600" u="none" cap="none" strike="noStrike">
              <a:solidFill>
                <a:srgbClr val="000000"/>
              </a:solidFill>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63"/>
          <p:cNvSpPr txBox="1"/>
          <p:nvPr>
            <p:ph type="title"/>
          </p:nvPr>
        </p:nvSpPr>
        <p:spPr>
          <a:xfrm>
            <a:off x="721225" y="484925"/>
            <a:ext cx="7179900" cy="65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Long-Short Term Memory (Cont.)</a:t>
            </a:r>
            <a:endParaRPr b="1" i="0" sz="2600" u="none" cap="none" strike="noStrike">
              <a:solidFill>
                <a:schemeClr val="dk2"/>
              </a:solidFill>
              <a:latin typeface="Raleway"/>
              <a:ea typeface="Raleway"/>
              <a:cs typeface="Raleway"/>
              <a:sym typeface="Raleway"/>
            </a:endParaRPr>
          </a:p>
        </p:txBody>
      </p:sp>
      <p:pic>
        <p:nvPicPr>
          <p:cNvPr id="456" name="Google Shape;456;p63"/>
          <p:cNvPicPr preferRelativeResize="0"/>
          <p:nvPr/>
        </p:nvPicPr>
        <p:blipFill rotWithShape="1">
          <a:blip r:embed="rId3">
            <a:alphaModFix/>
          </a:blip>
          <a:srcRect b="0" l="24718" r="26889" t="0"/>
          <a:stretch/>
        </p:blipFill>
        <p:spPr>
          <a:xfrm>
            <a:off x="1865725" y="2571750"/>
            <a:ext cx="4602314" cy="2225500"/>
          </a:xfrm>
          <a:prstGeom prst="rect">
            <a:avLst/>
          </a:prstGeom>
          <a:noFill/>
          <a:ln>
            <a:noFill/>
          </a:ln>
        </p:spPr>
      </p:pic>
      <p:sp>
        <p:nvSpPr>
          <p:cNvPr id="457" name="Google Shape;457;p63"/>
          <p:cNvSpPr txBox="1"/>
          <p:nvPr>
            <p:ph idx="1" type="body"/>
          </p:nvPr>
        </p:nvSpPr>
        <p:spPr>
          <a:xfrm>
            <a:off x="721225" y="1321150"/>
            <a:ext cx="7770000" cy="34761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accent1"/>
              </a:buClr>
              <a:buSzPts val="1600"/>
              <a:buFont typeface="Lato"/>
              <a:buChar char="●"/>
            </a:pPr>
            <a:r>
              <a:rPr b="0" i="0" lang="en" sz="1600" u="none" cap="none" strike="noStrike">
                <a:solidFill>
                  <a:srgbClr val="333333"/>
                </a:solidFill>
                <a:highlight>
                  <a:srgbClr val="FFFFFF"/>
                </a:highlight>
                <a:latin typeface="Arial"/>
                <a:ea typeface="Arial"/>
                <a:cs typeface="Arial"/>
                <a:sym typeface="Arial"/>
              </a:rPr>
              <a:t>LSTMs are explicitly designed to avoid the long-term dependency problem.</a:t>
            </a:r>
            <a:endParaRPr b="0" i="0" sz="1600" u="none" cap="none" strike="noStrike">
              <a:solidFill>
                <a:srgbClr val="333333"/>
              </a:solidFill>
              <a:highlight>
                <a:srgbClr val="FFFFFF"/>
              </a:highlight>
              <a:latin typeface="Arial"/>
              <a:ea typeface="Arial"/>
              <a:cs typeface="Arial"/>
              <a:sym typeface="Arial"/>
            </a:endParaRPr>
          </a:p>
          <a:p>
            <a:pPr indent="-330200" lvl="0" marL="457200" marR="0" rtl="0" algn="l">
              <a:lnSpc>
                <a:spcPct val="115000"/>
              </a:lnSpc>
              <a:spcBef>
                <a:spcPts val="0"/>
              </a:spcBef>
              <a:spcAft>
                <a:spcPts val="0"/>
              </a:spcAft>
              <a:buClr>
                <a:srgbClr val="333333"/>
              </a:buClr>
              <a:buSzPts val="1600"/>
              <a:buFont typeface="Arial"/>
              <a:buChar char="●"/>
            </a:pPr>
            <a:r>
              <a:rPr b="0" i="0" lang="en" sz="1600" u="none" cap="none" strike="noStrike">
                <a:solidFill>
                  <a:srgbClr val="333333"/>
                </a:solidFill>
                <a:highlight>
                  <a:srgbClr val="FFFFFF"/>
                </a:highlight>
                <a:latin typeface="Arial"/>
                <a:ea typeface="Arial"/>
                <a:cs typeface="Arial"/>
                <a:sym typeface="Arial"/>
              </a:rPr>
              <a:t>LSTM also has a chain like structure but the basic repeating unit is not the same as the normal RNN.</a:t>
            </a:r>
            <a:endParaRPr b="0" i="0" sz="1600" u="none" cap="none" strike="noStrike">
              <a:solidFill>
                <a:srgbClr val="333333"/>
              </a:solidFill>
              <a:highlight>
                <a:srgbClr val="FFFFFF"/>
              </a:highlight>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64"/>
          <p:cNvSpPr txBox="1"/>
          <p:nvPr>
            <p:ph type="title"/>
          </p:nvPr>
        </p:nvSpPr>
        <p:spPr>
          <a:xfrm>
            <a:off x="721225" y="460225"/>
            <a:ext cx="7058400" cy="65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Tools and Technology</a:t>
            </a:r>
            <a:endParaRPr b="1" i="0" sz="2600" u="none" cap="none" strike="noStrike">
              <a:solidFill>
                <a:schemeClr val="dk2"/>
              </a:solidFill>
              <a:latin typeface="Raleway"/>
              <a:ea typeface="Raleway"/>
              <a:cs typeface="Raleway"/>
              <a:sym typeface="Raleway"/>
            </a:endParaRPr>
          </a:p>
        </p:txBody>
      </p:sp>
      <p:sp>
        <p:nvSpPr>
          <p:cNvPr id="463" name="Google Shape;463;p64"/>
          <p:cNvSpPr txBox="1"/>
          <p:nvPr>
            <p:ph idx="1" type="body"/>
          </p:nvPr>
        </p:nvSpPr>
        <p:spPr>
          <a:xfrm>
            <a:off x="721225" y="1485800"/>
            <a:ext cx="7793100" cy="3503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accent1"/>
              </a:buClr>
              <a:buSzPts val="1600"/>
              <a:buFont typeface="Lato"/>
              <a:buChar char="●"/>
            </a:pPr>
            <a:r>
              <a:rPr b="0" i="0" lang="en" sz="1600" u="none" cap="none" strike="noStrike">
                <a:solidFill>
                  <a:schemeClr val="accent1"/>
                </a:solidFill>
                <a:latin typeface="Lato"/>
                <a:ea typeface="Lato"/>
                <a:cs typeface="Lato"/>
                <a:sym typeface="Lato"/>
              </a:rPr>
              <a:t>v</a:t>
            </a:r>
            <a:r>
              <a:rPr b="0" i="0" lang="en" sz="1600" u="none" cap="none" strike="noStrike">
                <a:solidFill>
                  <a:srgbClr val="24292E"/>
                </a:solidFill>
                <a:latin typeface="Lato"/>
                <a:ea typeface="Lato"/>
                <a:cs typeface="Lato"/>
                <a:sym typeface="Lato"/>
              </a:rPr>
              <a:t>Python 3.x </a:t>
            </a:r>
            <a:endParaRPr b="0" i="0" sz="1600" u="none" cap="none" strike="noStrike">
              <a:solidFill>
                <a:srgbClr val="24292E"/>
              </a:solidFill>
              <a:latin typeface="Lato"/>
              <a:ea typeface="Lato"/>
              <a:cs typeface="Lato"/>
              <a:sym typeface="Lato"/>
            </a:endParaRPr>
          </a:p>
          <a:p>
            <a:pPr indent="-330200" lvl="0" marL="457200" marR="0" rtl="0" algn="l">
              <a:lnSpc>
                <a:spcPct val="115000"/>
              </a:lnSpc>
              <a:spcBef>
                <a:spcPts val="0"/>
              </a:spcBef>
              <a:spcAft>
                <a:spcPts val="0"/>
              </a:spcAft>
              <a:buClr>
                <a:srgbClr val="24292E"/>
              </a:buClr>
              <a:buSzPts val="1600"/>
              <a:buFont typeface="Lato"/>
              <a:buChar char="●"/>
            </a:pPr>
            <a:r>
              <a:rPr b="0" i="0" lang="en" sz="1600" u="none" cap="none" strike="noStrike">
                <a:solidFill>
                  <a:srgbClr val="24292E"/>
                </a:solidFill>
                <a:latin typeface="Lato"/>
                <a:ea typeface="Lato"/>
                <a:cs typeface="Lato"/>
                <a:sym typeface="Lato"/>
              </a:rPr>
              <a:t>PyTorch: 0.4.0 (conda installation preferred - ref </a:t>
            </a:r>
            <a:r>
              <a:rPr b="0" i="0" lang="en" sz="1600" u="sng" cap="none" strike="noStrike">
                <a:solidFill>
                  <a:schemeClr val="hlink"/>
                </a:solidFill>
                <a:latin typeface="Lato"/>
                <a:ea typeface="Lato"/>
                <a:cs typeface="Lato"/>
                <a:sym typeface="Lato"/>
                <a:hlinkClick r:id="rId3"/>
              </a:rPr>
              <a:t>https://pytorch.org/</a:t>
            </a:r>
            <a:r>
              <a:rPr b="0" i="0" lang="en" sz="1600" u="none" cap="none" strike="noStrike">
                <a:solidFill>
                  <a:srgbClr val="24292E"/>
                </a:solidFill>
                <a:latin typeface="Lato"/>
                <a:ea typeface="Lato"/>
                <a:cs typeface="Lato"/>
                <a:sym typeface="Lato"/>
              </a:rPr>
              <a:t>)</a:t>
            </a:r>
            <a:endParaRPr b="0" i="0" sz="1600" u="none" cap="none" strike="noStrike">
              <a:solidFill>
                <a:srgbClr val="24292E"/>
              </a:solidFill>
              <a:latin typeface="Lato"/>
              <a:ea typeface="Lato"/>
              <a:cs typeface="Lato"/>
              <a:sym typeface="Lato"/>
            </a:endParaRPr>
          </a:p>
          <a:p>
            <a:pPr indent="-330200" lvl="0" marL="457200" marR="0" rtl="0" algn="l">
              <a:lnSpc>
                <a:spcPct val="115000"/>
              </a:lnSpc>
              <a:spcBef>
                <a:spcPts val="0"/>
              </a:spcBef>
              <a:spcAft>
                <a:spcPts val="0"/>
              </a:spcAft>
              <a:buClr>
                <a:srgbClr val="24292E"/>
              </a:buClr>
              <a:buSzPts val="1600"/>
              <a:buFont typeface="Lato"/>
              <a:buChar char="●"/>
            </a:pPr>
            <a:r>
              <a:rPr b="0" i="0" lang="en" sz="1600" u="none" cap="none" strike="noStrike">
                <a:solidFill>
                  <a:srgbClr val="24292E"/>
                </a:solidFill>
                <a:latin typeface="Lato"/>
                <a:ea typeface="Lato"/>
                <a:cs typeface="Lato"/>
                <a:sym typeface="Lato"/>
              </a:rPr>
              <a:t>Python Library</a:t>
            </a:r>
            <a:endParaRPr b="0" i="0" sz="1600" u="none" cap="none" strike="noStrike">
              <a:solidFill>
                <a:srgbClr val="24292E"/>
              </a:solidFill>
              <a:latin typeface="Lato"/>
              <a:ea typeface="Lato"/>
              <a:cs typeface="Lato"/>
              <a:sym typeface="Lato"/>
            </a:endParaRPr>
          </a:p>
          <a:p>
            <a:pPr indent="-330200" lvl="1" marL="914400" marR="0" rtl="0" algn="l">
              <a:lnSpc>
                <a:spcPct val="115000"/>
              </a:lnSpc>
              <a:spcBef>
                <a:spcPts val="0"/>
              </a:spcBef>
              <a:spcAft>
                <a:spcPts val="0"/>
              </a:spcAft>
              <a:buClr>
                <a:srgbClr val="24292E"/>
              </a:buClr>
              <a:buSzPts val="1600"/>
              <a:buFont typeface="Lato"/>
              <a:buChar char="○"/>
            </a:pPr>
            <a:r>
              <a:rPr b="0" i="0" lang="en" sz="1600" u="none" cap="none" strike="noStrike">
                <a:solidFill>
                  <a:srgbClr val="24292E"/>
                </a:solidFill>
                <a:latin typeface="Lato"/>
                <a:ea typeface="Lato"/>
                <a:cs typeface="Lato"/>
                <a:sym typeface="Lato"/>
              </a:rPr>
              <a:t>Torchvision</a:t>
            </a:r>
            <a:endParaRPr b="0" i="0" sz="1600" u="none" cap="none" strike="noStrike">
              <a:solidFill>
                <a:srgbClr val="24292E"/>
              </a:solidFill>
              <a:latin typeface="Lato"/>
              <a:ea typeface="Lato"/>
              <a:cs typeface="Lato"/>
              <a:sym typeface="Lato"/>
            </a:endParaRPr>
          </a:p>
          <a:p>
            <a:pPr indent="-330200" lvl="1" marL="914400" marR="0" rtl="0" algn="l">
              <a:lnSpc>
                <a:spcPct val="115000"/>
              </a:lnSpc>
              <a:spcBef>
                <a:spcPts val="0"/>
              </a:spcBef>
              <a:spcAft>
                <a:spcPts val="0"/>
              </a:spcAft>
              <a:buClr>
                <a:srgbClr val="24292E"/>
              </a:buClr>
              <a:buSzPts val="1600"/>
              <a:buFont typeface="Lato"/>
              <a:buChar char="○"/>
            </a:pPr>
            <a:r>
              <a:rPr b="0" i="0" lang="en" sz="1600" u="none" cap="none" strike="noStrike">
                <a:solidFill>
                  <a:srgbClr val="24292E"/>
                </a:solidFill>
                <a:latin typeface="Lato"/>
                <a:ea typeface="Lato"/>
                <a:cs typeface="Lato"/>
                <a:sym typeface="Lato"/>
              </a:rPr>
              <a:t>Matplotlib</a:t>
            </a:r>
            <a:endParaRPr b="0" i="0" sz="1600" u="none" cap="none" strike="noStrike">
              <a:solidFill>
                <a:srgbClr val="24292E"/>
              </a:solidFill>
              <a:latin typeface="Lato"/>
              <a:ea typeface="Lato"/>
              <a:cs typeface="Lato"/>
              <a:sym typeface="Lato"/>
            </a:endParaRPr>
          </a:p>
          <a:p>
            <a:pPr indent="-330200" lvl="1" marL="914400" marR="0" rtl="0" algn="l">
              <a:lnSpc>
                <a:spcPct val="115000"/>
              </a:lnSpc>
              <a:spcBef>
                <a:spcPts val="0"/>
              </a:spcBef>
              <a:spcAft>
                <a:spcPts val="0"/>
              </a:spcAft>
              <a:buClr>
                <a:srgbClr val="24292E"/>
              </a:buClr>
              <a:buSzPts val="1600"/>
              <a:buFont typeface="Lato"/>
              <a:buChar char="○"/>
            </a:pPr>
            <a:r>
              <a:rPr b="0" i="0" lang="en" sz="1600" u="none" cap="none" strike="noStrike">
                <a:solidFill>
                  <a:srgbClr val="24292E"/>
                </a:solidFill>
                <a:latin typeface="Lato"/>
                <a:ea typeface="Lato"/>
                <a:cs typeface="Lato"/>
                <a:sym typeface="Lato"/>
              </a:rPr>
              <a:t>skvideo (scikit-video)</a:t>
            </a:r>
            <a:endParaRPr b="0" i="0" sz="1600" u="none" cap="none" strike="noStrike">
              <a:solidFill>
                <a:srgbClr val="24292E"/>
              </a:solidFill>
              <a:latin typeface="Lato"/>
              <a:ea typeface="Lato"/>
              <a:cs typeface="Lato"/>
              <a:sym typeface="Lato"/>
            </a:endParaRPr>
          </a:p>
          <a:p>
            <a:pPr indent="-330200" lvl="1" marL="914400" marR="0" rtl="0" algn="l">
              <a:lnSpc>
                <a:spcPct val="115000"/>
              </a:lnSpc>
              <a:spcBef>
                <a:spcPts val="0"/>
              </a:spcBef>
              <a:spcAft>
                <a:spcPts val="0"/>
              </a:spcAft>
              <a:buClr>
                <a:srgbClr val="24292E"/>
              </a:buClr>
              <a:buSzPts val="1600"/>
              <a:buFont typeface="Lato"/>
              <a:buChar char="○"/>
            </a:pPr>
            <a:r>
              <a:rPr b="0" i="0" lang="en" sz="1600" u="none" cap="none" strike="noStrike">
                <a:solidFill>
                  <a:srgbClr val="24292E"/>
                </a:solidFill>
                <a:latin typeface="Lato"/>
                <a:ea typeface="Lato"/>
                <a:cs typeface="Lato"/>
                <a:sym typeface="Lato"/>
              </a:rPr>
              <a:t>PIL</a:t>
            </a:r>
            <a:endParaRPr b="0" i="0" sz="1600" u="none" cap="none" strike="noStrike">
              <a:solidFill>
                <a:srgbClr val="24292E"/>
              </a:solidFill>
              <a:latin typeface="Lato"/>
              <a:ea typeface="Lato"/>
              <a:cs typeface="Lato"/>
              <a:sym typeface="Lato"/>
            </a:endParaRPr>
          </a:p>
          <a:p>
            <a:pPr indent="-330200" lvl="1" marL="914400" marR="0" rtl="0" algn="l">
              <a:lnSpc>
                <a:spcPct val="115000"/>
              </a:lnSpc>
              <a:spcBef>
                <a:spcPts val="0"/>
              </a:spcBef>
              <a:spcAft>
                <a:spcPts val="0"/>
              </a:spcAft>
              <a:buClr>
                <a:srgbClr val="24292E"/>
              </a:buClr>
              <a:buSzPts val="1600"/>
              <a:buFont typeface="Lato"/>
              <a:buChar char="○"/>
            </a:pPr>
            <a:r>
              <a:rPr b="0" i="0" lang="en" sz="1600" u="none" cap="none" strike="noStrike">
                <a:solidFill>
                  <a:srgbClr val="24292E"/>
                </a:solidFill>
                <a:latin typeface="Lato"/>
                <a:ea typeface="Lato"/>
                <a:cs typeface="Lato"/>
                <a:sym typeface="Lato"/>
              </a:rPr>
              <a:t>Opencv-python</a:t>
            </a:r>
            <a:endParaRPr b="0" i="0" sz="1600" u="none" cap="none" strike="noStrike">
              <a:solidFill>
                <a:srgbClr val="24292E"/>
              </a:solidFill>
              <a:latin typeface="Lato"/>
              <a:ea typeface="Lato"/>
              <a:cs typeface="Lato"/>
              <a:sym typeface="Lato"/>
            </a:endParaRPr>
          </a:p>
          <a:p>
            <a:pPr indent="-330200" lvl="0" marL="457200" marR="0" rtl="0" algn="l">
              <a:lnSpc>
                <a:spcPct val="115000"/>
              </a:lnSpc>
              <a:spcBef>
                <a:spcPts val="0"/>
              </a:spcBef>
              <a:spcAft>
                <a:spcPts val="0"/>
              </a:spcAft>
              <a:buClr>
                <a:srgbClr val="24292E"/>
              </a:buClr>
              <a:buSzPts val="1600"/>
              <a:buFont typeface="Lato"/>
              <a:buChar char="●"/>
            </a:pPr>
            <a:r>
              <a:rPr b="0" i="0" lang="en" sz="1600" u="none" cap="none" strike="noStrike">
                <a:solidFill>
                  <a:srgbClr val="24292E"/>
                </a:solidFill>
                <a:latin typeface="Lato"/>
                <a:ea typeface="Lato"/>
                <a:cs typeface="Lato"/>
                <a:sym typeface="Lato"/>
              </a:rPr>
              <a:t>Dataset(</a:t>
            </a:r>
            <a:r>
              <a:rPr b="0" i="0" lang="en" sz="1600" u="sng" cap="none" strike="noStrike">
                <a:solidFill>
                  <a:schemeClr val="hlink"/>
                </a:solidFill>
                <a:latin typeface="Lato"/>
                <a:ea typeface="Lato"/>
                <a:cs typeface="Lato"/>
                <a:sym typeface="Lato"/>
                <a:hlinkClick r:id="rId4"/>
              </a:rPr>
              <a:t>http://csr.bu.edu/asl/asllvd/annotate/session_1-2/index_session_1-2.html</a:t>
            </a:r>
            <a:r>
              <a:rPr b="0" i="0" lang="en" sz="1600" u="none" cap="none" strike="noStrike">
                <a:solidFill>
                  <a:srgbClr val="24292E"/>
                </a:solidFill>
                <a:latin typeface="Lato"/>
                <a:ea typeface="Lato"/>
                <a:cs typeface="Lato"/>
                <a:sym typeface="Lato"/>
              </a:rPr>
              <a:t>)</a:t>
            </a:r>
            <a:endParaRPr b="0" i="0" sz="1600" u="none" cap="none" strike="noStrike">
              <a:solidFill>
                <a:srgbClr val="24292E"/>
              </a:solidFill>
              <a:latin typeface="Lato"/>
              <a:ea typeface="Lato"/>
              <a:cs typeface="Lato"/>
              <a:sym typeface="Lato"/>
            </a:endParaRPr>
          </a:p>
          <a:p>
            <a:pPr indent="-330200" lvl="0" marL="457200" marR="0" rtl="0" algn="l">
              <a:lnSpc>
                <a:spcPct val="115000"/>
              </a:lnSpc>
              <a:spcBef>
                <a:spcPts val="0"/>
              </a:spcBef>
              <a:spcAft>
                <a:spcPts val="0"/>
              </a:spcAft>
              <a:buClr>
                <a:srgbClr val="24292E"/>
              </a:buClr>
              <a:buSzPts val="1600"/>
              <a:buFont typeface="Lato"/>
              <a:buChar char="●"/>
            </a:pPr>
            <a:r>
              <a:rPr b="0" i="0" lang="en" sz="1600" u="none" cap="none" strike="noStrike">
                <a:solidFill>
                  <a:srgbClr val="24292E"/>
                </a:solidFill>
                <a:latin typeface="Lato"/>
                <a:ea typeface="Lato"/>
                <a:cs typeface="Lato"/>
                <a:sym typeface="Lato"/>
              </a:rPr>
              <a:t>GPU (Graphic processing Unit) Nvidia 940m 2 GB dedicated. </a:t>
            </a:r>
            <a:endParaRPr b="0" i="0" sz="1600" u="none" cap="none" strike="noStrike">
              <a:solidFill>
                <a:srgbClr val="24292E"/>
              </a:solidFill>
              <a:latin typeface="Lato"/>
              <a:ea typeface="Lato"/>
              <a:cs typeface="Lato"/>
              <a:sym typeface="Lato"/>
            </a:endParaRPr>
          </a:p>
          <a:p>
            <a:pPr indent="-330200" lvl="0" marL="457200" marR="0" rtl="0" algn="l">
              <a:lnSpc>
                <a:spcPct val="115000"/>
              </a:lnSpc>
              <a:spcBef>
                <a:spcPts val="0"/>
              </a:spcBef>
              <a:spcAft>
                <a:spcPts val="0"/>
              </a:spcAft>
              <a:buClr>
                <a:srgbClr val="24292E"/>
              </a:buClr>
              <a:buSzPts val="1600"/>
              <a:buFont typeface="Lato"/>
              <a:buChar char="●"/>
            </a:pPr>
            <a:r>
              <a:rPr b="0" i="0" lang="en" sz="1600" u="none" cap="none" strike="noStrike">
                <a:solidFill>
                  <a:srgbClr val="24292E"/>
                </a:solidFill>
                <a:latin typeface="Lato"/>
                <a:ea typeface="Lato"/>
                <a:cs typeface="Lato"/>
                <a:sym typeface="Lato"/>
              </a:rPr>
              <a:t>RGB Camera.</a:t>
            </a:r>
            <a:endParaRPr b="0" i="0" sz="1600" u="none" cap="none" strike="noStrike">
              <a:solidFill>
                <a:srgbClr val="24292E"/>
              </a:solidFill>
              <a:latin typeface="Lato"/>
              <a:ea typeface="Lato"/>
              <a:cs typeface="Lato"/>
              <a:sym typeface="Lato"/>
            </a:endParaRPr>
          </a:p>
          <a:p>
            <a:pPr indent="0" lvl="0" marL="457200" marR="0" rtl="0" algn="l">
              <a:lnSpc>
                <a:spcPct val="115000"/>
              </a:lnSpc>
              <a:spcBef>
                <a:spcPts val="1200"/>
              </a:spcBef>
              <a:spcAft>
                <a:spcPts val="0"/>
              </a:spcAft>
              <a:buClr>
                <a:schemeClr val="accent1"/>
              </a:buClr>
              <a:buSzPts val="1300"/>
              <a:buFont typeface="Lato"/>
              <a:buNone/>
            </a:pPr>
            <a:r>
              <a:t/>
            </a:r>
            <a:endParaRPr b="0" i="0" sz="1600" u="none" cap="none" strike="noStrike">
              <a:solidFill>
                <a:srgbClr val="24292E"/>
              </a:solidFill>
              <a:latin typeface="Lato"/>
              <a:ea typeface="Lato"/>
              <a:cs typeface="Lato"/>
              <a:sym typeface="Lato"/>
            </a:endParaRPr>
          </a:p>
          <a:p>
            <a:pPr indent="0" lvl="0" marL="457200" marR="0" rtl="0" algn="l">
              <a:lnSpc>
                <a:spcPct val="115000"/>
              </a:lnSpc>
              <a:spcBef>
                <a:spcPts val="1200"/>
              </a:spcBef>
              <a:spcAft>
                <a:spcPts val="1600"/>
              </a:spcAft>
              <a:buClr>
                <a:schemeClr val="accent1"/>
              </a:buClr>
              <a:buSzPts val="1300"/>
              <a:buFont typeface="Lato"/>
              <a:buNone/>
            </a:pPr>
            <a:r>
              <a:t/>
            </a:r>
            <a:endParaRPr b="0" i="0" sz="1600" u="none" cap="none" strike="noStrike">
              <a:solidFill>
                <a:schemeClr val="accent1"/>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65"/>
          <p:cNvSpPr txBox="1"/>
          <p:nvPr>
            <p:ph type="title"/>
          </p:nvPr>
        </p:nvSpPr>
        <p:spPr>
          <a:xfrm>
            <a:off x="721225" y="468225"/>
            <a:ext cx="7914000" cy="72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Feasibility Study</a:t>
            </a:r>
            <a:endParaRPr b="1" i="0" sz="2600" u="none" cap="none" strike="noStrike">
              <a:solidFill>
                <a:schemeClr val="dk2"/>
              </a:solidFill>
              <a:latin typeface="Raleway"/>
              <a:ea typeface="Raleway"/>
              <a:cs typeface="Raleway"/>
              <a:sym typeface="Raleway"/>
            </a:endParaRPr>
          </a:p>
        </p:txBody>
      </p:sp>
      <p:sp>
        <p:nvSpPr>
          <p:cNvPr id="469" name="Google Shape;469;p65"/>
          <p:cNvSpPr txBox="1"/>
          <p:nvPr>
            <p:ph idx="1" type="body"/>
          </p:nvPr>
        </p:nvSpPr>
        <p:spPr>
          <a:xfrm>
            <a:off x="721225" y="1401050"/>
            <a:ext cx="8010900" cy="3431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rgbClr val="000000"/>
              </a:buClr>
              <a:buSzPts val="2000"/>
              <a:buFont typeface="Lato"/>
              <a:buChar char="●"/>
            </a:pPr>
            <a:r>
              <a:rPr b="0" i="0" lang="en" sz="2000" u="none" cap="none" strike="noStrike">
                <a:solidFill>
                  <a:srgbClr val="000000"/>
                </a:solidFill>
                <a:latin typeface="Lato"/>
                <a:ea typeface="Lato"/>
                <a:cs typeface="Lato"/>
                <a:sym typeface="Lato"/>
              </a:rPr>
              <a:t>Technical Feasibility</a:t>
            </a:r>
            <a:endParaRPr b="0" i="0" sz="2000" u="none" cap="none" strike="noStrike">
              <a:solidFill>
                <a:srgbClr val="000000"/>
              </a:solidFill>
              <a:latin typeface="Lato"/>
              <a:ea typeface="Lato"/>
              <a:cs typeface="Lato"/>
              <a:sym typeface="Lato"/>
            </a:endParaRPr>
          </a:p>
          <a:p>
            <a:pPr indent="-349250" lvl="1" marL="914400" marR="0" rtl="0" algn="l">
              <a:lnSpc>
                <a:spcPct val="115000"/>
              </a:lnSpc>
              <a:spcBef>
                <a:spcPts val="0"/>
              </a:spcBef>
              <a:spcAft>
                <a:spcPts val="0"/>
              </a:spcAft>
              <a:buClr>
                <a:srgbClr val="000000"/>
              </a:buClr>
              <a:buSzPts val="1900"/>
              <a:buFont typeface="Lato"/>
              <a:buChar char="○"/>
            </a:pPr>
            <a:r>
              <a:rPr b="0" i="0" lang="en" sz="1900" u="none" cap="none" strike="noStrike">
                <a:solidFill>
                  <a:srgbClr val="000000"/>
                </a:solidFill>
                <a:latin typeface="Lato"/>
                <a:ea typeface="Lato"/>
                <a:cs typeface="Lato"/>
                <a:sym typeface="Lato"/>
              </a:rPr>
              <a:t>Computational Feasibility:</a:t>
            </a:r>
            <a:endParaRPr b="0" i="0" sz="1900" u="none" cap="none" strike="noStrike">
              <a:solidFill>
                <a:srgbClr val="000000"/>
              </a:solidFill>
              <a:latin typeface="Lato"/>
              <a:ea typeface="Lato"/>
              <a:cs typeface="Lato"/>
              <a:sym typeface="Lato"/>
            </a:endParaRPr>
          </a:p>
          <a:p>
            <a:pPr indent="-330200" lvl="2" marL="13716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Time required to framing  a video=</a:t>
            </a:r>
            <a:r>
              <a:rPr b="0" i="0" lang="en" sz="1600" u="none" cap="none" strike="noStrike">
                <a:solidFill>
                  <a:srgbClr val="000000"/>
                </a:solidFill>
                <a:latin typeface="Arial"/>
                <a:ea typeface="Arial"/>
                <a:cs typeface="Arial"/>
                <a:sym typeface="Arial"/>
              </a:rPr>
              <a:t>4.633311748504639 seconds</a:t>
            </a:r>
            <a:endParaRPr b="0" i="0" sz="1600" u="none" cap="none" strike="noStrike">
              <a:solidFill>
                <a:srgbClr val="000000"/>
              </a:solidFill>
              <a:latin typeface="Arial"/>
              <a:ea typeface="Arial"/>
              <a:cs typeface="Arial"/>
              <a:sym typeface="Arial"/>
            </a:endParaRPr>
          </a:p>
          <a:p>
            <a:pPr indent="-342900" lvl="2" marL="1371600" marR="0" rtl="0" algn="l">
              <a:lnSpc>
                <a:spcPct val="115000"/>
              </a:lnSpc>
              <a:spcBef>
                <a:spcPts val="0"/>
              </a:spcBef>
              <a:spcAft>
                <a:spcPts val="0"/>
              </a:spcAft>
              <a:buClr>
                <a:srgbClr val="000000"/>
              </a:buClr>
              <a:buSzPts val="1800"/>
              <a:buFont typeface="Lato"/>
              <a:buChar char="■"/>
            </a:pPr>
            <a:r>
              <a:rPr b="0" i="0" lang="en" sz="1600" u="none" cap="none" strike="noStrike">
                <a:solidFill>
                  <a:srgbClr val="000000"/>
                </a:solidFill>
                <a:latin typeface="Lato"/>
                <a:ea typeface="Lato"/>
                <a:cs typeface="Lato"/>
                <a:sym typeface="Lato"/>
              </a:rPr>
              <a:t>Total hours to process video 77 hours. </a:t>
            </a:r>
            <a:endParaRPr b="0" i="0" sz="1600" u="none" cap="none" strike="noStrike">
              <a:solidFill>
                <a:srgbClr val="000000"/>
              </a:solidFill>
              <a:latin typeface="Lato"/>
              <a:ea typeface="Lato"/>
              <a:cs typeface="Lato"/>
              <a:sym typeface="Lato"/>
            </a:endParaRPr>
          </a:p>
          <a:p>
            <a:pPr indent="-330200" lvl="2" marL="13716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But this is a one time investment.</a:t>
            </a:r>
            <a:endParaRPr b="0" i="0" sz="1600" u="none" cap="none" strike="noStrike">
              <a:solidFill>
                <a:srgbClr val="000000"/>
              </a:solidFill>
              <a:latin typeface="Lato"/>
              <a:ea typeface="Lato"/>
              <a:cs typeface="Lato"/>
              <a:sym typeface="Lato"/>
            </a:endParaRPr>
          </a:p>
          <a:p>
            <a:pPr indent="-330200" lvl="2" marL="13716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2 Convolutional ,2 Pooling ,2 full connected.(min)</a:t>
            </a:r>
            <a:endParaRPr b="0" i="0" sz="1600" u="none" cap="none" strike="noStrike">
              <a:solidFill>
                <a:srgbClr val="000000"/>
              </a:solidFill>
              <a:latin typeface="Lato"/>
              <a:ea typeface="Lato"/>
              <a:cs typeface="Lato"/>
              <a:sym typeface="Lato"/>
            </a:endParaRPr>
          </a:p>
          <a:p>
            <a:pPr indent="-330200" lvl="2" marL="13716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LSTM recurrent Neural Network with n different branches</a:t>
            </a:r>
            <a:endParaRPr b="0" i="0" sz="1600" u="none" cap="none" strike="noStrike">
              <a:solidFill>
                <a:srgbClr val="000000"/>
              </a:solidFill>
              <a:latin typeface="Lato"/>
              <a:ea typeface="Lato"/>
              <a:cs typeface="Lato"/>
              <a:sym typeface="Lato"/>
            </a:endParaRPr>
          </a:p>
          <a:p>
            <a:pPr indent="-330200" lvl="2" marL="13716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The data format we have used speeds up the hdd access upto 9 to 16 times.</a:t>
            </a:r>
            <a:endParaRPr b="0" i="0" sz="1600" u="none" cap="none" strike="noStrike">
              <a:solidFill>
                <a:srgbClr val="000000"/>
              </a:solidFill>
              <a:latin typeface="Lato"/>
              <a:ea typeface="Lato"/>
              <a:cs typeface="Lato"/>
              <a:sym typeface="Lato"/>
            </a:endParaRPr>
          </a:p>
          <a:p>
            <a:pPr indent="-330200" lvl="2" marL="13716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The total amount of data we have  100*121*12*100*100*3=4356000000 pixels</a:t>
            </a:r>
            <a:endParaRPr b="0" i="0" sz="1600" u="none" cap="none" strike="noStrike">
              <a:solidFill>
                <a:srgbClr val="000000"/>
              </a:solidFill>
              <a:latin typeface="Lato"/>
              <a:ea typeface="Lato"/>
              <a:cs typeface="Lato"/>
              <a:sym typeface="Lato"/>
            </a:endParaRPr>
          </a:p>
          <a:p>
            <a:pPr indent="-330200" lvl="2" marL="13716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The training of one epoque takes around 1 Hour on Nvidia GTX 1080</a:t>
            </a:r>
            <a:endParaRPr b="0" i="0" sz="1600" u="none" cap="none" strike="noStrike">
              <a:solidFill>
                <a:srgbClr val="000000"/>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t/>
            </a:r>
            <a:endParaRPr b="0" i="0" sz="16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t/>
            </a:r>
            <a:endParaRPr b="0" i="0" sz="13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1600"/>
              </a:spcAft>
              <a:buClr>
                <a:schemeClr val="accent1"/>
              </a:buClr>
              <a:buSzPts val="1300"/>
              <a:buFont typeface="Lato"/>
              <a:buNone/>
            </a:pPr>
            <a:r>
              <a:t/>
            </a:r>
            <a:endParaRPr b="0" i="0" sz="1300" u="none" cap="none" strike="noStrike">
              <a:solidFill>
                <a:schemeClr val="accent1"/>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66"/>
          <p:cNvSpPr txBox="1"/>
          <p:nvPr>
            <p:ph type="title"/>
          </p:nvPr>
        </p:nvSpPr>
        <p:spPr>
          <a:xfrm>
            <a:off x="727650" y="56660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2600"/>
              <a:buFont typeface="Raleway"/>
              <a:buNone/>
            </a:pPr>
            <a:r>
              <a:rPr b="1" i="0" lang="en" sz="2600" u="none" cap="none" strike="noStrike">
                <a:solidFill>
                  <a:schemeClr val="accent1"/>
                </a:solidFill>
                <a:latin typeface="Lato"/>
                <a:ea typeface="Lato"/>
                <a:cs typeface="Lato"/>
                <a:sym typeface="Lato"/>
              </a:rPr>
              <a:t>Result Feasibility</a:t>
            </a:r>
            <a:endParaRPr b="1" i="0" sz="3400" u="none" cap="none" strike="noStrike">
              <a:solidFill>
                <a:schemeClr val="dk2"/>
              </a:solidFill>
              <a:latin typeface="Raleway"/>
              <a:ea typeface="Raleway"/>
              <a:cs typeface="Raleway"/>
              <a:sym typeface="Raleway"/>
            </a:endParaRPr>
          </a:p>
        </p:txBody>
      </p:sp>
      <p:sp>
        <p:nvSpPr>
          <p:cNvPr id="475" name="Google Shape;475;p66"/>
          <p:cNvSpPr txBox="1"/>
          <p:nvPr>
            <p:ph idx="1" type="body"/>
          </p:nvPr>
        </p:nvSpPr>
        <p:spPr>
          <a:xfrm>
            <a:off x="727650" y="1441200"/>
            <a:ext cx="7688700" cy="22611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As this type of system has been developed by Nvidia on 1500 videos according to the  research paper published on 2016.</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This  project is an extension of the research paper and will have a greater accuracy rate the there system that is 75%. </a:t>
            </a:r>
            <a:endParaRPr b="0" i="0" sz="1300" u="none" cap="none" strike="noStrike">
              <a:solidFill>
                <a:srgbClr val="000000"/>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7"/>
          <p:cNvSpPr txBox="1"/>
          <p:nvPr>
            <p:ph type="title"/>
          </p:nvPr>
        </p:nvSpPr>
        <p:spPr>
          <a:xfrm>
            <a:off x="727800" y="568550"/>
            <a:ext cx="76884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Hyperparameter And Other parameters  </a:t>
            </a:r>
            <a:endParaRPr b="1" i="0" sz="2600" u="none" cap="none" strike="noStrike">
              <a:solidFill>
                <a:schemeClr val="dk2"/>
              </a:solidFill>
              <a:latin typeface="Raleway"/>
              <a:ea typeface="Raleway"/>
              <a:cs typeface="Raleway"/>
              <a:sym typeface="Raleway"/>
            </a:endParaRPr>
          </a:p>
        </p:txBody>
      </p:sp>
      <p:sp>
        <p:nvSpPr>
          <p:cNvPr id="481" name="Google Shape;481;p67"/>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chemeClr val="accent1"/>
              </a:buClr>
              <a:buSzPts val="1300"/>
              <a:buFont typeface="Lato"/>
              <a:buNone/>
            </a:pPr>
            <a:r>
              <a:rPr b="1" i="0" lang="en" sz="1700" u="none" cap="none" strike="noStrike">
                <a:solidFill>
                  <a:srgbClr val="000000"/>
                </a:solidFill>
                <a:latin typeface="Lato"/>
                <a:ea typeface="Lato"/>
                <a:cs typeface="Lato"/>
                <a:sym typeface="Lato"/>
              </a:rPr>
              <a:t>Hyperparameters</a:t>
            </a:r>
            <a:endParaRPr b="1" i="0" sz="1700" u="none" cap="none" strike="noStrike">
              <a:solidFill>
                <a:srgbClr val="000000"/>
              </a:solidFill>
              <a:latin typeface="Lato"/>
              <a:ea typeface="Lato"/>
              <a:cs typeface="Lato"/>
              <a:sym typeface="Lato"/>
            </a:endParaRPr>
          </a:p>
          <a:p>
            <a:pPr indent="-330200" lvl="0" marL="457200" marR="0" rtl="0" algn="l">
              <a:lnSpc>
                <a:spcPct val="115000"/>
              </a:lnSpc>
              <a:spcBef>
                <a:spcPts val="160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No of layers.</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No of hidden layers.</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Learning rate.</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Activation Function.</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No of iteration</a:t>
            </a:r>
            <a:endParaRPr b="0" i="0" sz="1600" u="none" cap="none" strike="noStrike">
              <a:solidFill>
                <a:srgbClr val="000000"/>
              </a:solidFill>
              <a:latin typeface="Lato"/>
              <a:ea typeface="Lato"/>
              <a:cs typeface="Lato"/>
              <a:sym typeface="Lato"/>
            </a:endParaRPr>
          </a:p>
          <a:p>
            <a:pPr indent="0" lvl="0" marL="457200" marR="0" rtl="0" algn="l">
              <a:lnSpc>
                <a:spcPct val="115000"/>
              </a:lnSpc>
              <a:spcBef>
                <a:spcPts val="1600"/>
              </a:spcBef>
              <a:spcAft>
                <a:spcPts val="1600"/>
              </a:spcAft>
              <a:buClr>
                <a:schemeClr val="accent1"/>
              </a:buClr>
              <a:buSzPts val="1300"/>
              <a:buFont typeface="Lato"/>
              <a:buNone/>
            </a:pPr>
            <a:r>
              <a:t/>
            </a:r>
            <a:endParaRPr b="0" i="0" sz="1300" u="none" cap="none" strike="noStrike">
              <a:solidFill>
                <a:srgbClr val="000000"/>
              </a:solidFill>
              <a:latin typeface="Lato"/>
              <a:ea typeface="Lato"/>
              <a:cs typeface="Lato"/>
              <a:sym typeface="Lato"/>
            </a:endParaRPr>
          </a:p>
        </p:txBody>
      </p:sp>
      <p:sp>
        <p:nvSpPr>
          <p:cNvPr id="482" name="Google Shape;482;p67"/>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chemeClr val="accent1"/>
              </a:buClr>
              <a:buSzPts val="1300"/>
              <a:buFont typeface="Lato"/>
              <a:buNone/>
            </a:pPr>
            <a:r>
              <a:rPr b="1" i="0" lang="en" sz="1800" u="none" cap="none" strike="noStrike">
                <a:solidFill>
                  <a:srgbClr val="000000"/>
                </a:solidFill>
                <a:latin typeface="Lato"/>
                <a:ea typeface="Lato"/>
                <a:cs typeface="Lato"/>
                <a:sym typeface="Lato"/>
              </a:rPr>
              <a:t>Other parameters</a:t>
            </a:r>
            <a:endParaRPr b="1" i="0" sz="1800" u="none" cap="none" strike="noStrike">
              <a:solidFill>
                <a:srgbClr val="000000"/>
              </a:solidFill>
              <a:latin typeface="Lato"/>
              <a:ea typeface="Lato"/>
              <a:cs typeface="Lato"/>
              <a:sym typeface="Lato"/>
            </a:endParaRPr>
          </a:p>
          <a:p>
            <a:pPr indent="-330200" lvl="0" marL="457200" marR="0" rtl="0" algn="l">
              <a:lnSpc>
                <a:spcPct val="115000"/>
              </a:lnSpc>
              <a:spcBef>
                <a:spcPts val="160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How to divide the data into train/test/dev set.</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Bias/Variance.</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Regularisation </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Normalization</a:t>
            </a:r>
            <a:endParaRPr b="0" i="0" sz="1600" u="none" cap="none" strike="noStrike">
              <a:solidFill>
                <a:srgbClr val="000000"/>
              </a:solidFill>
              <a:latin typeface="Lato"/>
              <a:ea typeface="Lato"/>
              <a:cs typeface="Lato"/>
              <a:sym typeface="Lato"/>
            </a:endParaRPr>
          </a:p>
          <a:p>
            <a:pPr indent="0" lvl="0" marL="457200" marR="0" rtl="0" algn="l">
              <a:lnSpc>
                <a:spcPct val="115000"/>
              </a:lnSpc>
              <a:spcBef>
                <a:spcPts val="1600"/>
              </a:spcBef>
              <a:spcAft>
                <a:spcPts val="0"/>
              </a:spcAft>
              <a:buClr>
                <a:schemeClr val="accent1"/>
              </a:buClr>
              <a:buSzPts val="1300"/>
              <a:buFont typeface="Lato"/>
              <a:buNone/>
            </a:pPr>
            <a:r>
              <a:t/>
            </a:r>
            <a:endParaRPr b="0" i="0" sz="1600" u="none" cap="none" strike="noStrike">
              <a:solidFill>
                <a:srgbClr val="000000"/>
              </a:solidFill>
              <a:latin typeface="Lato"/>
              <a:ea typeface="Lato"/>
              <a:cs typeface="Lato"/>
              <a:sym typeface="Lato"/>
            </a:endParaRPr>
          </a:p>
          <a:p>
            <a:pPr indent="0" lvl="0" marL="0" marR="0" rtl="0" algn="l">
              <a:lnSpc>
                <a:spcPct val="115000"/>
              </a:lnSpc>
              <a:spcBef>
                <a:spcPts val="1600"/>
              </a:spcBef>
              <a:spcAft>
                <a:spcPts val="1600"/>
              </a:spcAft>
              <a:buClr>
                <a:schemeClr val="accent1"/>
              </a:buClr>
              <a:buSzPts val="1300"/>
              <a:buFont typeface="Lato"/>
              <a:buNone/>
            </a:pPr>
            <a:r>
              <a:t/>
            </a:r>
            <a:endParaRPr b="0" i="0" sz="1600" u="none" cap="none" strike="noStrike">
              <a:solidFill>
                <a:srgbClr val="000000"/>
              </a:solidFill>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68"/>
          <p:cNvSpPr txBox="1"/>
          <p:nvPr>
            <p:ph type="title"/>
          </p:nvPr>
        </p:nvSpPr>
        <p:spPr>
          <a:xfrm>
            <a:off x="721225" y="528225"/>
            <a:ext cx="7343400" cy="6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References </a:t>
            </a:r>
            <a:endParaRPr b="1" i="0" sz="2600" u="none" cap="none" strike="noStrike">
              <a:solidFill>
                <a:schemeClr val="dk2"/>
              </a:solidFill>
              <a:latin typeface="Raleway"/>
              <a:ea typeface="Raleway"/>
              <a:cs typeface="Raleway"/>
              <a:sym typeface="Raleway"/>
            </a:endParaRPr>
          </a:p>
        </p:txBody>
      </p:sp>
      <p:sp>
        <p:nvSpPr>
          <p:cNvPr id="488" name="Google Shape;488;p68"/>
          <p:cNvSpPr txBox="1"/>
          <p:nvPr>
            <p:ph idx="1" type="body"/>
          </p:nvPr>
        </p:nvSpPr>
        <p:spPr>
          <a:xfrm>
            <a:off x="721200" y="1260100"/>
            <a:ext cx="7343400" cy="30846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chemeClr val="hlink"/>
                </a:solidFill>
                <a:uFill>
                  <a:noFill/>
                </a:uFill>
                <a:latin typeface="Lato"/>
                <a:ea typeface="Lato"/>
                <a:cs typeface="Lato"/>
                <a:sym typeface="Lato"/>
                <a:hlinkClick r:id="rId3"/>
              </a:rPr>
              <a:t>http://colah.github.io/posts/2015-08-Understanding-LSTMs/</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chemeClr val="hlink"/>
                </a:solidFill>
                <a:uFill>
                  <a:noFill/>
                </a:uFill>
                <a:latin typeface="Lato"/>
                <a:ea typeface="Lato"/>
                <a:cs typeface="Lato"/>
                <a:sym typeface="Lato"/>
                <a:hlinkClick r:id="rId4"/>
              </a:rPr>
              <a:t>https://becominghuman.ai/a-noobs-guide-to-implementing-rnn-lstm-using-tensorflow-1907a5bbb1fa</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chemeClr val="hlink"/>
                </a:solidFill>
                <a:uFill>
                  <a:noFill/>
                </a:uFill>
                <a:latin typeface="Lato"/>
                <a:ea typeface="Lato"/>
                <a:cs typeface="Lato"/>
                <a:sym typeface="Lato"/>
                <a:hlinkClick r:id="rId5"/>
              </a:rPr>
              <a:t>https://towardsdatascience.com/why-deep-learning-is-needed-over-traditional-machine-learning-1b6a99177063</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chemeClr val="hlink"/>
                </a:solidFill>
                <a:uFill>
                  <a:noFill/>
                </a:uFill>
                <a:latin typeface="Lato"/>
                <a:ea typeface="Lato"/>
                <a:cs typeface="Lato"/>
                <a:sym typeface="Lato"/>
                <a:hlinkClick r:id="rId6"/>
              </a:rPr>
              <a:t>http://csr.bu.edu/asl/asllvd/annotate/session_1-2/index_session_1-2.html</a:t>
            </a:r>
            <a:endParaRPr b="0" i="0" sz="1600" u="none" cap="none" strike="noStrike">
              <a:solidFill>
                <a:srgbClr val="000000"/>
              </a:solidFill>
              <a:latin typeface="Lato"/>
              <a:ea typeface="Lato"/>
              <a:cs typeface="Lato"/>
              <a:sym typeface="Lato"/>
            </a:endParaRPr>
          </a:p>
          <a:p>
            <a:pPr indent="0" lvl="0" marL="457200" marR="0" rtl="0" algn="l">
              <a:lnSpc>
                <a:spcPct val="115000"/>
              </a:lnSpc>
              <a:spcBef>
                <a:spcPts val="1600"/>
              </a:spcBef>
              <a:spcAft>
                <a:spcPts val="1600"/>
              </a:spcAft>
              <a:buClr>
                <a:schemeClr val="accent1"/>
              </a:buClr>
              <a:buSzPts val="1300"/>
              <a:buFont typeface="Lato"/>
              <a:buNone/>
            </a:pPr>
            <a:r>
              <a:t/>
            </a:r>
            <a:endParaRPr b="0" i="0" sz="1300" u="none" cap="none" strike="noStrike">
              <a:solidFill>
                <a:schemeClr val="accent1"/>
              </a:solidFill>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3000" u="none" cap="none" strike="noStrike">
                <a:solidFill>
                  <a:schemeClr val="dk2"/>
                </a:solidFill>
                <a:latin typeface="Raleway"/>
                <a:ea typeface="Raleway"/>
                <a:cs typeface="Raleway"/>
                <a:sym typeface="Raleway"/>
              </a:rPr>
              <a:t>Thank You!</a:t>
            </a:r>
            <a:endParaRPr b="1" i="0" sz="3000" u="none" cap="none" strike="noStrike">
              <a:solidFill>
                <a:schemeClr val="dk2"/>
              </a:solidFill>
              <a:latin typeface="Raleway"/>
              <a:ea typeface="Raleway"/>
              <a:cs typeface="Raleway"/>
              <a:sym typeface="Raleway"/>
            </a:endParaRPr>
          </a:p>
        </p:txBody>
      </p:sp>
      <p:sp>
        <p:nvSpPr>
          <p:cNvPr id="494" name="Google Shape;494;p6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t/>
            </a:r>
            <a:endParaRPr b="0" i="0" sz="1400" u="none" cap="none" strike="noStrike">
              <a:solidFill>
                <a:schemeClr val="accent1"/>
              </a:solidFill>
              <a:latin typeface="Lato"/>
              <a:ea typeface="Lato"/>
              <a:cs typeface="Lato"/>
              <a:sym typeface="Lato"/>
            </a:endParaRPr>
          </a:p>
          <a:p>
            <a:pPr indent="0" lvl="0" marL="0" marR="0" rtl="0" algn="l">
              <a:lnSpc>
                <a:spcPct val="115000"/>
              </a:lnSpc>
              <a:spcBef>
                <a:spcPts val="0"/>
              </a:spcBef>
              <a:spcAft>
                <a:spcPts val="0"/>
              </a:spcAft>
              <a:buClr>
                <a:schemeClr val="accent1"/>
              </a:buClr>
              <a:buSzPts val="1300"/>
              <a:buFont typeface="Lato"/>
              <a:buNone/>
            </a:pPr>
            <a:r>
              <a:rPr b="0" i="0" lang="en" sz="1400" u="none" cap="none" strike="noStrike">
                <a:solidFill>
                  <a:schemeClr val="accent1"/>
                </a:solidFill>
                <a:latin typeface="Lato"/>
                <a:ea typeface="Lato"/>
                <a:cs typeface="Lato"/>
                <a:sym typeface="Lato"/>
              </a:rPr>
              <a:t> </a:t>
            </a:r>
            <a:endParaRPr b="0" i="0" sz="1400" u="none" cap="none" strike="noStrike">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558000" y="4842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Applications of Gesture Recognition</a:t>
            </a:r>
            <a:endParaRPr b="1" i="0" sz="2600" u="none" cap="none" strike="noStrike">
              <a:solidFill>
                <a:schemeClr val="dk2"/>
              </a:solidFill>
              <a:latin typeface="Raleway"/>
              <a:ea typeface="Raleway"/>
              <a:cs typeface="Raleway"/>
              <a:sym typeface="Raleway"/>
            </a:endParaRPr>
          </a:p>
        </p:txBody>
      </p:sp>
      <p:sp>
        <p:nvSpPr>
          <p:cNvPr id="118" name="Google Shape;118;p18"/>
          <p:cNvSpPr txBox="1"/>
          <p:nvPr>
            <p:ph idx="1" type="body"/>
          </p:nvPr>
        </p:nvSpPr>
        <p:spPr>
          <a:xfrm>
            <a:off x="457200" y="1490375"/>
            <a:ext cx="7789500" cy="294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t/>
            </a:r>
            <a:endParaRPr b="0" i="0" sz="1600" u="none" cap="none" strike="noStrike">
              <a:solidFill>
                <a:srgbClr val="222222"/>
              </a:solidFill>
              <a:latin typeface="Lato"/>
              <a:ea typeface="Lato"/>
              <a:cs typeface="Lato"/>
              <a:sym typeface="Lato"/>
            </a:endParaRPr>
          </a:p>
          <a:p>
            <a:pPr indent="-330200" lvl="0" marL="457200" marR="0" rtl="0" algn="l">
              <a:lnSpc>
                <a:spcPct val="115000"/>
              </a:lnSpc>
              <a:spcBef>
                <a:spcPts val="0"/>
              </a:spcBef>
              <a:spcAft>
                <a:spcPts val="0"/>
              </a:spcAft>
              <a:buClr>
                <a:srgbClr val="222222"/>
              </a:buClr>
              <a:buSzPts val="1600"/>
              <a:buFont typeface="Roboto"/>
              <a:buChar char="●"/>
            </a:pPr>
            <a:r>
              <a:rPr b="1" i="0" lang="en" sz="1600" u="none" cap="none" strike="noStrike">
                <a:solidFill>
                  <a:srgbClr val="222222"/>
                </a:solidFill>
                <a:latin typeface="Lato"/>
                <a:ea typeface="Lato"/>
                <a:cs typeface="Lato"/>
                <a:sym typeface="Lato"/>
              </a:rPr>
              <a:t>Entertainment applications –</a:t>
            </a:r>
            <a:r>
              <a:rPr b="0" i="0" lang="en" sz="1600" u="none" cap="none" strike="noStrike">
                <a:solidFill>
                  <a:srgbClr val="222222"/>
                </a:solidFill>
                <a:latin typeface="Lato"/>
                <a:ea typeface="Lato"/>
                <a:cs typeface="Lato"/>
                <a:sym typeface="Lato"/>
              </a:rPr>
              <a:t> Most video games today are played either on game consoles, arcade units or PCs, and all require a combination of input devices. </a:t>
            </a:r>
            <a:endParaRPr b="0" i="0" sz="1600" u="none" cap="none" strike="noStrike">
              <a:solidFill>
                <a:srgbClr val="222222"/>
              </a:solidFill>
              <a:latin typeface="Lato"/>
              <a:ea typeface="Lato"/>
              <a:cs typeface="Lato"/>
              <a:sym typeface="Lato"/>
            </a:endParaRPr>
          </a:p>
          <a:p>
            <a:pPr indent="0" lvl="0" marL="457200" marR="0" rtl="0" algn="l">
              <a:lnSpc>
                <a:spcPct val="115000"/>
              </a:lnSpc>
              <a:spcBef>
                <a:spcPts val="0"/>
              </a:spcBef>
              <a:spcAft>
                <a:spcPts val="0"/>
              </a:spcAft>
              <a:buClr>
                <a:schemeClr val="accent1"/>
              </a:buClr>
              <a:buSzPts val="1300"/>
              <a:buFont typeface="Lato"/>
              <a:buNone/>
            </a:pPr>
            <a:r>
              <a:t/>
            </a:r>
            <a:endParaRPr b="0" i="0" sz="1600" u="none" cap="none" strike="noStrike">
              <a:solidFill>
                <a:srgbClr val="222222"/>
              </a:solidFill>
              <a:latin typeface="Lato"/>
              <a:ea typeface="Lato"/>
              <a:cs typeface="Lato"/>
              <a:sym typeface="Lato"/>
            </a:endParaRPr>
          </a:p>
          <a:p>
            <a:pPr indent="-330200" lvl="0" marL="457200" marR="0" rtl="0" algn="l">
              <a:lnSpc>
                <a:spcPct val="115000"/>
              </a:lnSpc>
              <a:spcBef>
                <a:spcPts val="0"/>
              </a:spcBef>
              <a:spcAft>
                <a:spcPts val="0"/>
              </a:spcAft>
              <a:buClr>
                <a:srgbClr val="222222"/>
              </a:buClr>
              <a:buSzPts val="1600"/>
              <a:buFont typeface="Arial"/>
              <a:buChar char="●"/>
            </a:pPr>
            <a:r>
              <a:rPr b="0" i="0" lang="en" sz="1600" u="none" cap="none" strike="noStrike">
                <a:solidFill>
                  <a:srgbClr val="222222"/>
                </a:solidFill>
                <a:highlight>
                  <a:srgbClr val="FFFFFF"/>
                </a:highlight>
                <a:latin typeface="Lato"/>
                <a:ea typeface="Lato"/>
                <a:cs typeface="Lato"/>
                <a:sym typeface="Lato"/>
              </a:rPr>
              <a:t> </a:t>
            </a:r>
            <a:r>
              <a:rPr b="1" i="0" lang="en" sz="1600" u="none" cap="none" strike="noStrike">
                <a:solidFill>
                  <a:srgbClr val="222222"/>
                </a:solidFill>
                <a:highlight>
                  <a:srgbClr val="FFFFFF"/>
                </a:highlight>
                <a:latin typeface="Lato"/>
                <a:ea typeface="Lato"/>
                <a:cs typeface="Lato"/>
                <a:sym typeface="Lato"/>
              </a:rPr>
              <a:t>Sign Language recognition -</a:t>
            </a:r>
            <a:r>
              <a:rPr b="0" i="0" lang="en" sz="1600" u="none" cap="none" strike="noStrike">
                <a:solidFill>
                  <a:srgbClr val="222222"/>
                </a:solidFill>
                <a:highlight>
                  <a:srgbClr val="FFFFFF"/>
                </a:highlight>
                <a:latin typeface="Lato"/>
                <a:ea typeface="Lato"/>
                <a:cs typeface="Lato"/>
                <a:sym typeface="Lato"/>
              </a:rPr>
              <a:t>  A system that can recognize human gestures could provide a new way for people with physical disabilities to interact with computers.</a:t>
            </a:r>
            <a:endParaRPr b="0" i="0" sz="1600" u="none" cap="none" strike="noStrike">
              <a:solidFill>
                <a:srgbClr val="222222"/>
              </a:solidFill>
              <a:highlight>
                <a:srgbClr val="FFFFFF"/>
              </a:highlight>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t/>
            </a:r>
            <a:endParaRPr b="0" i="0" sz="1600" u="none" cap="none" strike="noStrike">
              <a:solidFill>
                <a:srgbClr val="222222"/>
              </a:solidFill>
              <a:highlight>
                <a:srgbClr val="FFFFFF"/>
              </a:highlight>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9"/>
          <p:cNvSpPr txBox="1"/>
          <p:nvPr>
            <p:ph idx="4294967295" type="body"/>
          </p:nvPr>
        </p:nvSpPr>
        <p:spPr>
          <a:xfrm>
            <a:off x="729450" y="1502975"/>
            <a:ext cx="7688700" cy="28371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accent1"/>
              </a:buClr>
              <a:buSzPts val="1300"/>
              <a:buFont typeface="Lato"/>
              <a:buChar char="●"/>
            </a:pPr>
            <a:r>
              <a:rPr b="1" i="0" lang="en" sz="1600" u="none" cap="none" strike="noStrike">
                <a:solidFill>
                  <a:srgbClr val="222222"/>
                </a:solidFill>
                <a:latin typeface="Lato"/>
                <a:ea typeface="Lato"/>
                <a:cs typeface="Lato"/>
                <a:sym typeface="Lato"/>
              </a:rPr>
              <a:t>Automation systems –</a:t>
            </a:r>
            <a:r>
              <a:rPr b="0" i="0" lang="en" sz="1600" u="none" cap="none" strike="noStrike">
                <a:solidFill>
                  <a:srgbClr val="222222"/>
                </a:solidFill>
                <a:latin typeface="Lato"/>
                <a:ea typeface="Lato"/>
                <a:cs typeface="Lato"/>
                <a:sym typeface="Lato"/>
              </a:rPr>
              <a:t> In homes, offices, transport vehicles and more, gesture recognition can be  increase usability and reduce the resources like remote controls, car entertainment systems with buttons or similar.</a:t>
            </a:r>
            <a:endParaRPr b="0" i="0" sz="1600" u="none" cap="none" strike="noStrike">
              <a:solidFill>
                <a:srgbClr val="222222"/>
              </a:solidFill>
              <a:latin typeface="Lato"/>
              <a:ea typeface="Lato"/>
              <a:cs typeface="Lato"/>
              <a:sym typeface="Lato"/>
            </a:endParaRPr>
          </a:p>
          <a:p>
            <a:pPr indent="0" lvl="0" marL="457200" marR="0" rtl="0" algn="l">
              <a:lnSpc>
                <a:spcPct val="115000"/>
              </a:lnSpc>
              <a:spcBef>
                <a:spcPts val="0"/>
              </a:spcBef>
              <a:spcAft>
                <a:spcPts val="0"/>
              </a:spcAft>
              <a:buClr>
                <a:schemeClr val="accent1"/>
              </a:buClr>
              <a:buSzPts val="1300"/>
              <a:buFont typeface="Lato"/>
              <a:buNone/>
            </a:pPr>
            <a:r>
              <a:t/>
            </a:r>
            <a:endParaRPr b="0" i="0" sz="1600" u="none" cap="none" strike="noStrike">
              <a:solidFill>
                <a:srgbClr val="222222"/>
              </a:solidFill>
              <a:latin typeface="Lato"/>
              <a:ea typeface="Lato"/>
              <a:cs typeface="Lato"/>
              <a:sym typeface="Lato"/>
            </a:endParaRPr>
          </a:p>
          <a:p>
            <a:pPr indent="-311150" lvl="0" marL="457200" marR="0" rtl="0" algn="l">
              <a:lnSpc>
                <a:spcPct val="115000"/>
              </a:lnSpc>
              <a:spcBef>
                <a:spcPts val="0"/>
              </a:spcBef>
              <a:spcAft>
                <a:spcPts val="0"/>
              </a:spcAft>
              <a:buClr>
                <a:schemeClr val="accent1"/>
              </a:buClr>
              <a:buSzPts val="1300"/>
              <a:buFont typeface="Lato"/>
              <a:buChar char="●"/>
            </a:pPr>
            <a:r>
              <a:rPr b="1" i="0" lang="en" sz="1600" u="none" cap="none" strike="noStrike">
                <a:solidFill>
                  <a:srgbClr val="222222"/>
                </a:solidFill>
                <a:latin typeface="Lato"/>
                <a:ea typeface="Lato"/>
                <a:cs typeface="Lato"/>
                <a:sym typeface="Lato"/>
              </a:rPr>
              <a:t>Medical Applications – </a:t>
            </a:r>
            <a:r>
              <a:rPr b="0" i="0" lang="en" sz="1600" u="none" cap="none" strike="noStrike">
                <a:solidFill>
                  <a:srgbClr val="222222"/>
                </a:solidFill>
                <a:latin typeface="Lato"/>
                <a:ea typeface="Lato"/>
                <a:cs typeface="Lato"/>
                <a:sym typeface="Lato"/>
              </a:rPr>
              <a:t>Advanced robotics systems with gesture recognition can be placed in hospitals or homes to recognize and treat life threatening conditions like heart attacks or strokes.</a:t>
            </a:r>
            <a:endParaRPr b="0" i="0" sz="1600" u="none" cap="none" strike="noStrike">
              <a:solidFill>
                <a:srgbClr val="222222"/>
              </a:solidFill>
              <a:latin typeface="Lato"/>
              <a:ea typeface="Lato"/>
              <a:cs typeface="Lato"/>
              <a:sym typeface="Lato"/>
            </a:endParaRPr>
          </a:p>
          <a:p>
            <a:pPr indent="0" lvl="0" marL="457200" marR="0" rtl="0" algn="l">
              <a:lnSpc>
                <a:spcPct val="115000"/>
              </a:lnSpc>
              <a:spcBef>
                <a:spcPts val="0"/>
              </a:spcBef>
              <a:spcAft>
                <a:spcPts val="0"/>
              </a:spcAft>
              <a:buClr>
                <a:schemeClr val="accent1"/>
              </a:buClr>
              <a:buSzPts val="1300"/>
              <a:buFont typeface="Lato"/>
              <a:buNone/>
            </a:pPr>
            <a:r>
              <a:t/>
            </a:r>
            <a:endParaRPr b="0" i="0" sz="1600" u="none" cap="none" strike="noStrike">
              <a:solidFill>
                <a:srgbClr val="222222"/>
              </a:solidFill>
              <a:latin typeface="Lato"/>
              <a:ea typeface="Lato"/>
              <a:cs typeface="Lato"/>
              <a:sym typeface="Lato"/>
            </a:endParaRPr>
          </a:p>
        </p:txBody>
      </p:sp>
      <p:sp>
        <p:nvSpPr>
          <p:cNvPr id="124" name="Google Shape;124;p19"/>
          <p:cNvSpPr txBox="1"/>
          <p:nvPr>
            <p:ph type="title"/>
          </p:nvPr>
        </p:nvSpPr>
        <p:spPr>
          <a:xfrm>
            <a:off x="615150" y="587125"/>
            <a:ext cx="76884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Continued..</a:t>
            </a:r>
            <a:endParaRPr b="1" i="0" sz="2600" u="none" cap="none" strike="noStrike">
              <a:solidFill>
                <a:schemeClr val="dk2"/>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0"/>
          <p:cNvSpPr txBox="1"/>
          <p:nvPr>
            <p:ph idx="1" type="body"/>
          </p:nvPr>
        </p:nvSpPr>
        <p:spPr>
          <a:xfrm>
            <a:off x="727650" y="1526425"/>
            <a:ext cx="7688700" cy="310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0" i="0" lang="en" sz="1600" u="none" cap="none" strike="noStrike">
                <a:solidFill>
                  <a:schemeClr val="dk2"/>
                </a:solidFill>
                <a:latin typeface="Lato"/>
                <a:ea typeface="Lato"/>
                <a:cs typeface="Lato"/>
                <a:sym typeface="Lato"/>
              </a:rPr>
              <a:t>Hand gesture recognition system received great attention in the recent few years because of its various applications. </a:t>
            </a:r>
            <a:endParaRPr b="0" i="0" sz="1600" u="none" cap="none" strike="noStrike">
              <a:solidFill>
                <a:schemeClr val="dk2"/>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rPr b="0" i="0" lang="en" sz="1600" u="none" cap="none" strike="noStrike">
                <a:solidFill>
                  <a:schemeClr val="dk2"/>
                </a:solidFill>
                <a:latin typeface="Lato"/>
                <a:ea typeface="Lato"/>
                <a:cs typeface="Lato"/>
                <a:sym typeface="Lato"/>
              </a:rPr>
              <a:t>The essential aim of building hand gesture recognition system is to create a natural interaction between human and computer. The recognized gestures will be converted into readable form and audio for interaction with specially abled people.</a:t>
            </a:r>
            <a:endParaRPr b="0" i="0" sz="1600" u="none" cap="none" strike="noStrike">
              <a:solidFill>
                <a:schemeClr val="dk2"/>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rPr b="0" i="0" lang="en" sz="1600" u="none" cap="none" strike="noStrike">
                <a:solidFill>
                  <a:schemeClr val="dk2"/>
                </a:solidFill>
                <a:latin typeface="Lato"/>
                <a:ea typeface="Lato"/>
                <a:cs typeface="Lato"/>
                <a:sym typeface="Lato"/>
              </a:rPr>
              <a:t>The system will use normal RGB camera rather than expensive 3D cameras and sensors which are being used.</a:t>
            </a:r>
            <a:endParaRPr b="0" i="0" sz="1600" u="none" cap="none" strike="noStrike">
              <a:solidFill>
                <a:schemeClr val="dk2"/>
              </a:solidFill>
              <a:latin typeface="Lato"/>
              <a:ea typeface="Lato"/>
              <a:cs typeface="Lato"/>
              <a:sym typeface="Lato"/>
            </a:endParaRPr>
          </a:p>
          <a:p>
            <a:pPr indent="0" lvl="0" marL="0" marR="0" rtl="0" algn="l">
              <a:lnSpc>
                <a:spcPct val="115000"/>
              </a:lnSpc>
              <a:spcBef>
                <a:spcPts val="1600"/>
              </a:spcBef>
              <a:spcAft>
                <a:spcPts val="1600"/>
              </a:spcAft>
              <a:buClr>
                <a:schemeClr val="accent1"/>
              </a:buClr>
              <a:buSzPts val="1300"/>
              <a:buFont typeface="Lato"/>
              <a:buNone/>
            </a:pPr>
            <a:r>
              <a:t/>
            </a:r>
            <a:endParaRPr b="0" i="0" sz="1600" u="none" cap="none" strike="noStrike">
              <a:solidFill>
                <a:schemeClr val="dk2"/>
              </a:solidFill>
              <a:latin typeface="Lato"/>
              <a:ea typeface="Lato"/>
              <a:cs typeface="Lato"/>
              <a:sym typeface="Lato"/>
            </a:endParaRPr>
          </a:p>
        </p:txBody>
      </p:sp>
      <p:sp>
        <p:nvSpPr>
          <p:cNvPr id="130" name="Google Shape;130;p20"/>
          <p:cNvSpPr txBox="1"/>
          <p:nvPr>
            <p:ph type="title"/>
          </p:nvPr>
        </p:nvSpPr>
        <p:spPr>
          <a:xfrm>
            <a:off x="727650" y="54142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Problem Statement</a:t>
            </a:r>
            <a:endParaRPr b="1" i="0" sz="2600" u="none" cap="none" strike="noStrike">
              <a:solidFill>
                <a:schemeClr val="dk2"/>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569425" y="58712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Project Scope</a:t>
            </a:r>
            <a:endParaRPr b="1" i="0" sz="2600" u="none" cap="none" strike="noStrike">
              <a:solidFill>
                <a:schemeClr val="dk2"/>
              </a:solidFill>
              <a:latin typeface="Raleway"/>
              <a:ea typeface="Raleway"/>
              <a:cs typeface="Raleway"/>
              <a:sym typeface="Raleway"/>
            </a:endParaRPr>
          </a:p>
        </p:txBody>
      </p:sp>
      <p:sp>
        <p:nvSpPr>
          <p:cNvPr id="136" name="Google Shape;136;p21"/>
          <p:cNvSpPr txBox="1"/>
          <p:nvPr>
            <p:ph idx="1" type="body"/>
          </p:nvPr>
        </p:nvSpPr>
        <p:spPr>
          <a:xfrm>
            <a:off x="569425" y="1438775"/>
            <a:ext cx="7688700" cy="2477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Lato"/>
              <a:buChar char="●"/>
            </a:pPr>
            <a:r>
              <a:rPr b="1" i="0" lang="en" sz="1800" u="none" cap="none" strike="noStrike">
                <a:solidFill>
                  <a:schemeClr val="dk2"/>
                </a:solidFill>
                <a:latin typeface="Lato"/>
                <a:ea typeface="Lato"/>
                <a:cs typeface="Lato"/>
                <a:sym typeface="Lato"/>
              </a:rPr>
              <a:t>Project Goal: </a:t>
            </a:r>
            <a:endParaRPr b="1" i="0" sz="1800" u="none" cap="none" strike="noStrike">
              <a:solidFill>
                <a:schemeClr val="dk2"/>
              </a:solidFill>
              <a:latin typeface="Lato"/>
              <a:ea typeface="Lato"/>
              <a:cs typeface="Lato"/>
              <a:sym typeface="Lato"/>
            </a:endParaRPr>
          </a:p>
          <a:p>
            <a:pPr indent="-330200" lvl="1" marL="13716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To build a real time gesture classification system that can detect sign symbols using a real time gesture based system developed to identify gestures.</a:t>
            </a:r>
            <a:endParaRPr b="0" i="0" sz="1600" u="none" cap="none" strike="noStrike">
              <a:solidFill>
                <a:schemeClr val="dk2"/>
              </a:solidFill>
              <a:latin typeface="Lato"/>
              <a:ea typeface="Lato"/>
              <a:cs typeface="Lato"/>
              <a:sym typeface="Lato"/>
            </a:endParaRPr>
          </a:p>
          <a:p>
            <a:pPr indent="-330200" lvl="1" marL="13716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 Build a system simple, easy and user friendly without using any special hardwares.</a:t>
            </a:r>
            <a:endParaRPr b="0" i="0" sz="1600" u="none" cap="none" strike="noStrike">
              <a:solidFill>
                <a:schemeClr val="dk2"/>
              </a:solidFill>
              <a:latin typeface="Lato"/>
              <a:ea typeface="Lato"/>
              <a:cs typeface="Lato"/>
              <a:sym typeface="Lato"/>
            </a:endParaRPr>
          </a:p>
          <a:p>
            <a:pPr indent="-317500" lvl="1" marL="1371600" marR="0" rtl="0" algn="l">
              <a:lnSpc>
                <a:spcPct val="115000"/>
              </a:lnSpc>
              <a:spcBef>
                <a:spcPts val="0"/>
              </a:spcBef>
              <a:spcAft>
                <a:spcPts val="0"/>
              </a:spcAft>
              <a:buClr>
                <a:schemeClr val="dk2"/>
              </a:buClr>
              <a:buSzPts val="1400"/>
              <a:buFont typeface="Lato"/>
              <a:buChar char="○"/>
            </a:pPr>
            <a:r>
              <a:rPr b="0" i="0" lang="en" sz="1600" u="none" cap="none" strike="noStrike">
                <a:solidFill>
                  <a:schemeClr val="dk2"/>
                </a:solidFill>
                <a:latin typeface="Lato"/>
                <a:ea typeface="Lato"/>
                <a:cs typeface="Lato"/>
                <a:sym typeface="Lato"/>
              </a:rPr>
              <a:t>All computations will occur on single PC or workstation</a:t>
            </a:r>
            <a:r>
              <a:rPr b="0" i="0" lang="en" sz="1400" u="none" cap="none" strike="noStrike">
                <a:solidFill>
                  <a:schemeClr val="dk2"/>
                </a:solidFill>
                <a:latin typeface="Lato"/>
                <a:ea typeface="Lato"/>
                <a:cs typeface="Lato"/>
                <a:sym typeface="Lato"/>
              </a:rPr>
              <a:t>.</a:t>
            </a:r>
            <a:endParaRPr b="0" i="0" sz="1400" u="none" cap="none" strike="noStrike">
              <a:solidFill>
                <a:schemeClr val="dk2"/>
              </a:solidFill>
              <a:latin typeface="Lato"/>
              <a:ea typeface="Lato"/>
              <a:cs typeface="Lato"/>
              <a:sym typeface="Lato"/>
            </a:endParaRPr>
          </a:p>
          <a:p>
            <a:pPr indent="0" lvl="0" marL="1371600" marR="0" rtl="0" algn="l">
              <a:lnSpc>
                <a:spcPct val="115000"/>
              </a:lnSpc>
              <a:spcBef>
                <a:spcPts val="0"/>
              </a:spcBef>
              <a:spcAft>
                <a:spcPts val="0"/>
              </a:spcAft>
              <a:buClr>
                <a:schemeClr val="accent1"/>
              </a:buClr>
              <a:buSzPts val="1300"/>
              <a:buFont typeface="Lato"/>
              <a:buNone/>
            </a:pPr>
            <a:r>
              <a:t/>
            </a:r>
            <a:endParaRPr b="0" i="0" sz="14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b="1" i="0" lang="en" sz="1800" u="none" cap="none" strike="noStrike">
                <a:solidFill>
                  <a:schemeClr val="dk2"/>
                </a:solidFill>
                <a:latin typeface="Lato"/>
                <a:ea typeface="Lato"/>
                <a:cs typeface="Lato"/>
                <a:sym typeface="Lato"/>
              </a:rPr>
              <a:t>Deliverables:	</a:t>
            </a:r>
            <a:endParaRPr b="1" i="0" sz="1800" u="none" cap="none" strike="noStrike">
              <a:solidFill>
                <a:schemeClr val="dk2"/>
              </a:solidFill>
              <a:latin typeface="Lato"/>
              <a:ea typeface="Lato"/>
              <a:cs typeface="Lato"/>
              <a:sym typeface="Lato"/>
            </a:endParaRPr>
          </a:p>
          <a:p>
            <a:pPr indent="-330200" lvl="1" marL="13716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Software program that recognise gesture and convert it into text and audio.</a:t>
            </a:r>
            <a:endParaRPr b="0" i="0" sz="1600" u="none" cap="none" strike="noStrike">
              <a:solidFill>
                <a:schemeClr val="dk2"/>
              </a:solidFill>
              <a:latin typeface="Lato"/>
              <a:ea typeface="Lato"/>
              <a:cs typeface="Lato"/>
              <a:sym typeface="Lato"/>
            </a:endParaRPr>
          </a:p>
          <a:p>
            <a:pPr indent="0" lvl="0" marL="0" marR="0" rtl="0" algn="l">
              <a:lnSpc>
                <a:spcPct val="115000"/>
              </a:lnSpc>
              <a:spcBef>
                <a:spcPts val="0"/>
              </a:spcBef>
              <a:spcAft>
                <a:spcPts val="1600"/>
              </a:spcAft>
              <a:buClr>
                <a:schemeClr val="accent1"/>
              </a:buClr>
              <a:buSzPts val="1300"/>
              <a:buFont typeface="Lato"/>
              <a:buNone/>
            </a:pPr>
            <a:r>
              <a:t/>
            </a:r>
            <a:endParaRPr b="0" i="0" sz="1300" u="none" cap="none" strike="noStrike">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